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9"/>
  </p:notesMasterIdLst>
  <p:sldIdLst>
    <p:sldId id="2226" r:id="rId2"/>
    <p:sldId id="2395" r:id="rId3"/>
    <p:sldId id="2539" r:id="rId4"/>
    <p:sldId id="2532" r:id="rId5"/>
    <p:sldId id="2533" r:id="rId6"/>
    <p:sldId id="2536" r:id="rId7"/>
    <p:sldId id="2534" r:id="rId8"/>
    <p:sldId id="2538" r:id="rId9"/>
    <p:sldId id="2530" r:id="rId10"/>
    <p:sldId id="2524" r:id="rId11"/>
    <p:sldId id="2545" r:id="rId12"/>
    <p:sldId id="2540" r:id="rId13"/>
    <p:sldId id="2541" r:id="rId14"/>
    <p:sldId id="2542" r:id="rId15"/>
    <p:sldId id="2543" r:id="rId16"/>
    <p:sldId id="2526" r:id="rId17"/>
    <p:sldId id="2563" r:id="rId18"/>
    <p:sldId id="2544" r:id="rId19"/>
    <p:sldId id="2527" r:id="rId20"/>
    <p:sldId id="2547" r:id="rId21"/>
    <p:sldId id="2553" r:id="rId22"/>
    <p:sldId id="2551" r:id="rId23"/>
    <p:sldId id="2554" r:id="rId24"/>
    <p:sldId id="2555" r:id="rId25"/>
    <p:sldId id="2556" r:id="rId26"/>
    <p:sldId id="2469" r:id="rId27"/>
    <p:sldId id="2548" r:id="rId28"/>
    <p:sldId id="2558" r:id="rId29"/>
    <p:sldId id="2559" r:id="rId30"/>
    <p:sldId id="2560" r:id="rId31"/>
    <p:sldId id="2561" r:id="rId32"/>
    <p:sldId id="2557" r:id="rId33"/>
    <p:sldId id="2562" r:id="rId34"/>
    <p:sldId id="2565" r:id="rId35"/>
    <p:sldId id="2566" r:id="rId36"/>
    <p:sldId id="2567" r:id="rId37"/>
    <p:sldId id="2525" r:id="rId38"/>
  </p:sldIdLst>
  <p:sldSz cx="24377650" cy="13716000"/>
  <p:notesSz cx="6858000" cy="9144000"/>
  <p:defaultTextStyle>
    <a:defPPr>
      <a:defRPr lang="en-US"/>
    </a:defPPr>
    <a:lvl1pPr marL="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21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434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2651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6868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086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90B9A3D-D395-344B-B4B8-0B3A308D63A8}">
          <p14:sldIdLst>
            <p14:sldId id="2226"/>
            <p14:sldId id="2395"/>
            <p14:sldId id="2539"/>
            <p14:sldId id="2532"/>
            <p14:sldId id="2533"/>
            <p14:sldId id="2536"/>
            <p14:sldId id="2534"/>
            <p14:sldId id="2538"/>
            <p14:sldId id="2530"/>
            <p14:sldId id="2524"/>
            <p14:sldId id="2545"/>
            <p14:sldId id="2540"/>
            <p14:sldId id="2541"/>
            <p14:sldId id="2542"/>
            <p14:sldId id="2543"/>
            <p14:sldId id="2526"/>
            <p14:sldId id="2563"/>
            <p14:sldId id="2544"/>
            <p14:sldId id="2527"/>
            <p14:sldId id="2547"/>
            <p14:sldId id="2553"/>
            <p14:sldId id="2551"/>
            <p14:sldId id="2554"/>
            <p14:sldId id="2555"/>
            <p14:sldId id="2556"/>
            <p14:sldId id="2469"/>
            <p14:sldId id="2548"/>
            <p14:sldId id="2558"/>
            <p14:sldId id="2559"/>
            <p14:sldId id="2560"/>
            <p14:sldId id="2561"/>
            <p14:sldId id="2557"/>
            <p14:sldId id="2562"/>
            <p14:sldId id="2565"/>
            <p14:sldId id="2566"/>
            <p14:sldId id="2567"/>
            <p14:sldId id="2525"/>
          </p14:sldIdLst>
        </p14:section>
        <p14:section name="TEMP" id="{BE7F28A6-53E3-A44C-A842-7BFCE4C75B5C}">
          <p14:sldIdLst/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43352F"/>
    <a:srgbClr val="E4E4E4"/>
    <a:srgbClr val="5A5958"/>
    <a:srgbClr val="BF292A"/>
    <a:srgbClr val="B50C27"/>
    <a:srgbClr val="2E2E2E"/>
    <a:srgbClr val="7AA793"/>
    <a:srgbClr val="000000"/>
    <a:srgbClr val="D7D0BD"/>
    <a:srgbClr val="2A45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485" autoAdjust="0"/>
    <p:restoredTop sz="96703" autoAdjust="0"/>
  </p:normalViewPr>
  <p:slideViewPr>
    <p:cSldViewPr snapToObjects="1">
      <p:cViewPr>
        <p:scale>
          <a:sx n="70" d="100"/>
          <a:sy n="70" d="100"/>
        </p:scale>
        <p:origin x="536" y="1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0.tiff>
</file>

<file path=ppt/media/image21.tiff>
</file>

<file path=ppt/media/image22.tiff>
</file>

<file path=ppt/media/image23.tiff>
</file>

<file path=ppt/media/image24.tiff>
</file>

<file path=ppt/media/image25.tiff>
</file>

<file path=ppt/media/image26.tiff>
</file>

<file path=ppt/media/image27.tiff>
</file>

<file path=ppt/media/image28.tiff>
</file>

<file path=ppt/media/image29.tiff>
</file>

<file path=ppt/media/image39.PNG>
</file>

<file path=ppt/media/image5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Calibri Ligh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Calibri Light"/>
              </a:defRPr>
            </a:lvl1pPr>
          </a:lstStyle>
          <a:p>
            <a:fld id="{EFC10EE1-B198-C942-8235-326C972CBB30}" type="datetimeFigureOut">
              <a:rPr lang="en-US" smtClean="0"/>
              <a:pPr/>
              <a:t>10/22/18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Calibri Ligh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Calibri Light"/>
              </a:defRPr>
            </a:lvl1pPr>
          </a:lstStyle>
          <a:p>
            <a:fld id="{006BE02D-20C0-F840-AFAC-BEA99C74FDC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28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1pPr>
    <a:lvl2pPr marL="914217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2pPr>
    <a:lvl3pPr marL="1828434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3pPr>
    <a:lvl4pPr marL="2742651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4pPr>
    <a:lvl5pPr marL="3656868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5pPr>
    <a:lvl6pPr marL="4571086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00901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48855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D8A9B0-80EF-A34D-B345-E2DEC5501E0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2231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change the</a:t>
            </a:r>
            <a:r>
              <a:rPr lang="en-US" baseline="0" dirty="0"/>
              <a:t> image behind</a:t>
            </a:r>
            <a:r>
              <a:rPr lang="en-US" dirty="0"/>
              <a:t> the Mock up.</a:t>
            </a:r>
          </a:p>
          <a:p>
            <a:r>
              <a:rPr lang="en-US" dirty="0"/>
              <a:t>Select the layer - &gt; Right</a:t>
            </a:r>
            <a:r>
              <a:rPr lang="en-US" baseline="0" dirty="0"/>
              <a:t> Click -&gt; Send to Back -&gt; Delete the image -&gt; Drag &amp; Drop your Own Picture -&gt; Send to Back (again)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D8A9B0-80EF-A34D-B345-E2DEC5501E0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3192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33586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change the</a:t>
            </a:r>
            <a:r>
              <a:rPr lang="en-US" baseline="0" dirty="0"/>
              <a:t> image behind</a:t>
            </a:r>
            <a:r>
              <a:rPr lang="en-US" dirty="0"/>
              <a:t> the Mock up.</a:t>
            </a:r>
          </a:p>
          <a:p>
            <a:r>
              <a:rPr lang="en-US" dirty="0"/>
              <a:t>Select the layer - &gt; Right</a:t>
            </a:r>
            <a:r>
              <a:rPr lang="en-US" baseline="0" dirty="0"/>
              <a:t> Click -&gt; Send to Back -&gt; Delete the image -&gt; Drag &amp; Drop your Own Picture -&gt; Send to Back (again)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D8A9B0-80EF-A34D-B345-E2DEC5501E01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6943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To change the</a:t>
            </a:r>
            <a:r>
              <a:rPr lang="en-US" baseline="0"/>
              <a:t> image behind</a:t>
            </a:r>
            <a:r>
              <a:rPr lang="en-US"/>
              <a:t> the Mock up.</a:t>
            </a:r>
          </a:p>
          <a:p>
            <a:r>
              <a:rPr lang="en-US"/>
              <a:t>Select the layer - &gt; Right</a:t>
            </a:r>
            <a:r>
              <a:rPr lang="en-US" baseline="0"/>
              <a:t> Click -&gt; Send to Back -&gt; Delete the image -&gt; Drag &amp; Drop your Own Picture -&gt; Send to Back (again)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D8A9B0-80EF-A34D-B345-E2DEC5501E01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5710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6836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010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4377650" cy="13715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1651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-mi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5288768" y="2560321"/>
            <a:ext cx="5669280" cy="859536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7200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laceholder-mi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2924281" y="5151119"/>
            <a:ext cx="9903920" cy="757246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13579493" y="5151119"/>
            <a:ext cx="9903920" cy="757246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laceholder-mi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0704176" y="3297336"/>
            <a:ext cx="10553700" cy="905111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9195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Big Image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3886670" y="2066657"/>
            <a:ext cx="5018049" cy="890625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6267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Big Image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15598076" y="3314699"/>
            <a:ext cx="6126480" cy="775607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8879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Portfolio Thr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-73" y="5255"/>
            <a:ext cx="12188861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en-US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12201379" y="6858000"/>
            <a:ext cx="12188861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5763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Portfolio Thr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-72" y="5254"/>
            <a:ext cx="11884098" cy="13710745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en-US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12417425" y="0"/>
            <a:ext cx="11972815" cy="13716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en-US"/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5964" y="3651250"/>
            <a:ext cx="21025723" cy="8702676"/>
          </a:xfrm>
          <a:prstGeom prst="rect">
            <a:avLst/>
          </a:prstGeom>
        </p:spPr>
        <p:txBody>
          <a:bodyPr vert="horz" lIns="182843" tIns="91422" rIns="182843" bIns="91422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24850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22848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7" r:id="rId1"/>
    <p:sldLayoutId id="2147483901" r:id="rId2"/>
    <p:sldLayoutId id="2147483966" r:id="rId3"/>
    <p:sldLayoutId id="2147483986" r:id="rId4"/>
    <p:sldLayoutId id="2147483968" r:id="rId5"/>
    <p:sldLayoutId id="2147483906" r:id="rId6"/>
    <p:sldLayoutId id="2147483959" r:id="rId7"/>
    <p:sldLayoutId id="2147483985" r:id="rId8"/>
    <p:sldLayoutId id="2147483987" r:id="rId9"/>
  </p:sldLayoutIdLst>
  <p:hf hdr="0" ftr="0" dt="0"/>
  <p:txStyles>
    <p:titleStyle>
      <a:lvl1pPr algn="l" defTabSz="1828434" rtl="0" eaLnBrk="1" latinLnBrk="0" hangingPunct="1">
        <a:lnSpc>
          <a:spcPct val="90000"/>
        </a:lnSpc>
        <a:spcBef>
          <a:spcPct val="0"/>
        </a:spcBef>
        <a:buNone/>
        <a:defRPr lang="en-US" sz="6000" kern="1200">
          <a:solidFill>
            <a:schemeClr val="tx1"/>
          </a:solidFill>
          <a:latin typeface="Montserrat Hairline" charset="0"/>
          <a:ea typeface="Montserrat Hairline" charset="0"/>
          <a:cs typeface="Montserrat Hairline" charset="0"/>
        </a:defRPr>
      </a:lvl1pPr>
    </p:titleStyle>
    <p:bodyStyle>
      <a:lvl1pPr marL="0" indent="0" algn="l" defTabSz="1828434" rtl="0" eaLnBrk="1" latinLnBrk="0" hangingPunct="1">
        <a:lnSpc>
          <a:spcPct val="90000"/>
        </a:lnSpc>
        <a:spcBef>
          <a:spcPts val="2000"/>
        </a:spcBef>
        <a:buFont typeface="Arial" charset="0"/>
        <a:buNone/>
        <a:defRPr lang="en-US" sz="4800" kern="1200" dirty="0" smtClean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1pPr>
      <a:lvl2pPr marL="914217" indent="0" algn="l" defTabSz="1828434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4000" kern="1200" dirty="0" smtClean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2pPr>
      <a:lvl3pPr marL="1828434" indent="0" algn="l" defTabSz="1828434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3600" kern="1200" dirty="0" smtClean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3pPr>
      <a:lvl4pPr marL="2742651" indent="0" algn="l" defTabSz="1828434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3200" kern="1200" dirty="0" smtClean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4pPr>
      <a:lvl5pPr marL="3656868" indent="0" algn="l" defTabSz="1828434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3200" kern="1200" dirty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5pPr>
      <a:lvl6pPr marL="5028194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2411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6628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0846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217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434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2651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6868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1086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5303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39952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3737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tiff"/><Relationship Id="rId3" Type="http://schemas.openxmlformats.org/officeDocument/2006/relationships/image" Target="../media/image10.tiff"/><Relationship Id="rId7" Type="http://schemas.openxmlformats.org/officeDocument/2006/relationships/image" Target="../media/image14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tiff"/><Relationship Id="rId5" Type="http://schemas.openxmlformats.org/officeDocument/2006/relationships/image" Target="../media/image12.tiff"/><Relationship Id="rId10" Type="http://schemas.openxmlformats.org/officeDocument/2006/relationships/image" Target="../media/image17.tiff"/><Relationship Id="rId4" Type="http://schemas.openxmlformats.org/officeDocument/2006/relationships/image" Target="../media/image11.tiff"/><Relationship Id="rId9" Type="http://schemas.openxmlformats.org/officeDocument/2006/relationships/image" Target="../media/image16.tif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tiff"/><Relationship Id="rId3" Type="http://schemas.openxmlformats.org/officeDocument/2006/relationships/image" Target="../media/image19.tiff"/><Relationship Id="rId7" Type="http://schemas.openxmlformats.org/officeDocument/2006/relationships/image" Target="../media/image23.tiff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2.tiff"/><Relationship Id="rId5" Type="http://schemas.openxmlformats.org/officeDocument/2006/relationships/image" Target="../media/image21.tiff"/><Relationship Id="rId4" Type="http://schemas.openxmlformats.org/officeDocument/2006/relationships/image" Target="../media/image20.tiff"/><Relationship Id="rId9" Type="http://schemas.openxmlformats.org/officeDocument/2006/relationships/image" Target="../media/image25.tif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tiff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8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5257980" y="4894404"/>
            <a:ext cx="13883460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600" b="1" spc="600" dirty="0">
                <a:solidFill>
                  <a:schemeClr val="accent1"/>
                </a:solidFill>
                <a:latin typeface="Montserrat" charset="0"/>
                <a:ea typeface="Montserrat" charset="0"/>
                <a:cs typeface="Montserrat" charset="0"/>
              </a:rPr>
              <a:t>mochi.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211347" y="7541282"/>
            <a:ext cx="9976727" cy="829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5400" baseline="-25000" dirty="0">
                <a:latin typeface="Montserrat Light" charset="0"/>
                <a:ea typeface="Montserrat Light" charset="0"/>
                <a:cs typeface="Montserrat Light" charset="0"/>
              </a:rPr>
              <a:t>a text based game.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A61BD2-1963-6C4C-B755-1E7CC291FA92}"/>
              </a:ext>
            </a:extLst>
          </p:cNvPr>
          <p:cNvSpPr txBox="1"/>
          <p:nvPr/>
        </p:nvSpPr>
        <p:spPr>
          <a:xfrm>
            <a:off x="13566710" y="13398759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52288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B0E634C-0854-9345-AE92-3C85B5C102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98225" y="3371416"/>
            <a:ext cx="10028004" cy="8591984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1674600" y="673848"/>
            <a:ext cx="2414196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900" b="1" dirty="0">
                <a:solidFill>
                  <a:srgbClr val="F7F7F7"/>
                </a:solidFill>
                <a:latin typeface="Montserrat" charset="0"/>
                <a:ea typeface="Montserrat" charset="0"/>
                <a:cs typeface="Montserrat" charset="0"/>
              </a:rPr>
              <a:t>Unique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979795" y="1752600"/>
            <a:ext cx="14454415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0" b="1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Unique selling </a:t>
            </a:r>
          </a:p>
          <a:p>
            <a:r>
              <a:rPr lang="en-US" sz="10000" b="1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point.</a:t>
            </a:r>
          </a:p>
        </p:txBody>
      </p:sp>
      <p:sp>
        <p:nvSpPr>
          <p:cNvPr id="13" name="TextBox 12"/>
          <p:cNvSpPr txBox="1"/>
          <p:nvPr/>
        </p:nvSpPr>
        <p:spPr>
          <a:xfrm rot="16200000">
            <a:off x="20165426" y="5027812"/>
            <a:ext cx="363144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b="1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01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1226229" y="8204838"/>
            <a:ext cx="169409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02</a:t>
            </a:r>
          </a:p>
          <a:p>
            <a:pPr algn="ctr"/>
            <a:endParaRPr lang="en-US" sz="2800" b="1" dirty="0">
              <a:solidFill>
                <a:schemeClr val="tx2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endParaRPr lang="en-US" sz="2800" b="1" dirty="0">
              <a:solidFill>
                <a:schemeClr val="tx2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endParaRPr lang="en-US" sz="2800" b="1" dirty="0">
              <a:solidFill>
                <a:schemeClr val="tx2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en-US" sz="2800" b="1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04</a:t>
            </a:r>
          </a:p>
          <a:p>
            <a:pPr algn="ctr"/>
            <a:endParaRPr lang="en-US" sz="2800" b="1" dirty="0">
              <a:solidFill>
                <a:schemeClr val="tx2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endParaRPr lang="en-US" sz="2800" b="1" dirty="0">
              <a:solidFill>
                <a:schemeClr val="tx2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endParaRPr lang="en-US" sz="2800" b="1" dirty="0">
              <a:solidFill>
                <a:schemeClr val="tx2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en-US" sz="2800" b="1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06</a:t>
            </a:r>
          </a:p>
        </p:txBody>
      </p:sp>
      <p:sp>
        <p:nvSpPr>
          <p:cNvPr id="15" name="TextBox 14"/>
          <p:cNvSpPr txBox="1"/>
          <p:nvPr/>
        </p:nvSpPr>
        <p:spPr>
          <a:xfrm rot="16200000">
            <a:off x="20136578" y="3558179"/>
            <a:ext cx="61870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spc="600" dirty="0">
                <a:latin typeface="Montserrat" charset="0"/>
                <a:ea typeface="Montserrat" charset="0"/>
                <a:cs typeface="Montserrat" charset="0"/>
              </a:rPr>
              <a:t>PROJECT MOCHI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957621" y="1158672"/>
            <a:ext cx="61870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pc="600" dirty="0">
                <a:solidFill>
                  <a:schemeClr val="tx2"/>
                </a:solidFill>
                <a:latin typeface="Montserrat Medium" charset="0"/>
                <a:ea typeface="Montserrat Medium" charset="0"/>
                <a:cs typeface="Montserrat Medium" charset="0"/>
              </a:rPr>
              <a:t>LIFE OF A MOCHI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979795" y="6851765"/>
            <a:ext cx="7061930" cy="2251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latin typeface="Montserrat Light" charset="0"/>
                <a:ea typeface="Montserrat Light" charset="0"/>
                <a:cs typeface="Montserrat Light" charset="0"/>
              </a:rPr>
              <a:t>Mochi is vulnerable to the elements, making him frail and weak to anyone and anything. Using Mochi-ism as his advantage, he can grow or shrink to escape his enemies.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D1540C9-0357-5148-B810-717D514E8EC0}"/>
              </a:ext>
            </a:extLst>
          </p:cNvPr>
          <p:cNvSpPr txBox="1"/>
          <p:nvPr/>
        </p:nvSpPr>
        <p:spPr>
          <a:xfrm>
            <a:off x="5330825" y="12725400"/>
            <a:ext cx="17889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" charset="0"/>
                <a:ea typeface="Roboto" panose="02000000000000000000" pitchFamily="2" charset="0"/>
                <a:cs typeface="Roboto" panose="02000000000000000000" pitchFamily="2" charset="0"/>
              </a:rPr>
              <a:t>Introduction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4F4DB8D-81D7-324F-9302-EED0F656BA93}"/>
              </a:ext>
            </a:extLst>
          </p:cNvPr>
          <p:cNvSpPr txBox="1"/>
          <p:nvPr/>
        </p:nvSpPr>
        <p:spPr>
          <a:xfrm>
            <a:off x="8010697" y="12725400"/>
            <a:ext cx="19938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chemeClr val="tx2"/>
                </a:solidFill>
                <a:latin typeface="Montserrat ExtraBold" pitchFamily="2" charset="77"/>
                <a:ea typeface="Roboto" panose="02000000000000000000" pitchFamily="2" charset="0"/>
                <a:cs typeface="Roboto" panose="02000000000000000000" pitchFamily="2" charset="0"/>
              </a:rPr>
              <a:t>Game Concept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2F0DAFA-C8A4-1247-905A-37E0729AAACB}"/>
              </a:ext>
            </a:extLst>
          </p:cNvPr>
          <p:cNvSpPr txBox="1"/>
          <p:nvPr/>
        </p:nvSpPr>
        <p:spPr>
          <a:xfrm>
            <a:off x="10917310" y="12725400"/>
            <a:ext cx="19024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Core Features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483B5F8-62D5-AF40-8CFA-9307BA280BB4}"/>
              </a:ext>
            </a:extLst>
          </p:cNvPr>
          <p:cNvSpPr txBox="1"/>
          <p:nvPr/>
        </p:nvSpPr>
        <p:spPr>
          <a:xfrm>
            <a:off x="13732521" y="12725400"/>
            <a:ext cx="17889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Scope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DDF6A41-6E03-0C46-B208-83E9BBB19C8F}"/>
              </a:ext>
            </a:extLst>
          </p:cNvPr>
          <p:cNvSpPr txBox="1"/>
          <p:nvPr/>
        </p:nvSpPr>
        <p:spPr>
          <a:xfrm>
            <a:off x="16434210" y="12725400"/>
            <a:ext cx="21964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Potential Issues</a:t>
            </a:r>
          </a:p>
        </p:txBody>
      </p:sp>
    </p:spTree>
    <p:extLst>
      <p:ext uri="{BB962C8B-B14F-4D97-AF65-F5344CB8AC3E}">
        <p14:creationId xmlns:p14="http://schemas.microsoft.com/office/powerpoint/2010/main" val="6617009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>
            <a:off x="1674600" y="673848"/>
            <a:ext cx="2414196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900" b="1" dirty="0">
                <a:solidFill>
                  <a:srgbClr val="F7F7F7"/>
                </a:solidFill>
                <a:latin typeface="Montserrat" charset="0"/>
                <a:ea typeface="Montserrat" charset="0"/>
                <a:cs typeface="Montserrat" charset="0"/>
              </a:rPr>
              <a:t>Unique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979795" y="1752600"/>
            <a:ext cx="16686403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0" b="1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Unique selling </a:t>
            </a:r>
          </a:p>
          <a:p>
            <a:r>
              <a:rPr lang="en-US" sz="10000" b="1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point.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979795" y="7251356"/>
            <a:ext cx="7061930" cy="1143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latin typeface="Montserrat Light" charset="0"/>
                <a:ea typeface="Montserrat Light" charset="0"/>
                <a:cs typeface="Montserrat Light" charset="0"/>
              </a:rPr>
              <a:t>Let the player experience how to survive with limited resources and think about ways to solve each level.</a:t>
            </a:r>
          </a:p>
        </p:txBody>
      </p:sp>
      <p:sp>
        <p:nvSpPr>
          <p:cNvPr id="13" name="TextBox 12"/>
          <p:cNvSpPr txBox="1"/>
          <p:nvPr/>
        </p:nvSpPr>
        <p:spPr>
          <a:xfrm rot="16200000">
            <a:off x="20165426" y="5027812"/>
            <a:ext cx="363144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b="1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02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1226229" y="8204838"/>
            <a:ext cx="169409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04</a:t>
            </a:r>
          </a:p>
          <a:p>
            <a:pPr algn="ctr"/>
            <a:endParaRPr lang="en-US" sz="2800" b="1" dirty="0">
              <a:solidFill>
                <a:schemeClr val="tx2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endParaRPr lang="en-US" sz="2800" b="1" dirty="0">
              <a:solidFill>
                <a:schemeClr val="tx2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endParaRPr lang="en-US" sz="2800" b="1" dirty="0">
              <a:solidFill>
                <a:schemeClr val="tx2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en-US" sz="2800" b="1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06</a:t>
            </a:r>
          </a:p>
          <a:p>
            <a:pPr algn="ctr"/>
            <a:endParaRPr lang="en-US" sz="2800" b="1" dirty="0">
              <a:solidFill>
                <a:schemeClr val="tx2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endParaRPr lang="en-US" sz="2800" b="1" dirty="0">
              <a:solidFill>
                <a:schemeClr val="tx2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endParaRPr lang="en-US" sz="2800" b="1" dirty="0">
              <a:solidFill>
                <a:schemeClr val="tx2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endParaRPr lang="en-US" sz="2800" b="1" dirty="0">
              <a:solidFill>
                <a:schemeClr val="tx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 rot="16200000">
            <a:off x="20136578" y="3558179"/>
            <a:ext cx="61870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spc="600" dirty="0">
                <a:latin typeface="Montserrat" charset="0"/>
                <a:ea typeface="Montserrat" charset="0"/>
                <a:cs typeface="Montserrat" charset="0"/>
              </a:rPr>
              <a:t>PROJECT MOCHI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957621" y="1158672"/>
            <a:ext cx="61870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pc="600" dirty="0">
                <a:solidFill>
                  <a:schemeClr val="tx2"/>
                </a:solidFill>
                <a:latin typeface="Montserrat Medium" charset="0"/>
                <a:ea typeface="Montserrat Medium" charset="0"/>
                <a:cs typeface="Montserrat Medium" charset="0"/>
              </a:rPr>
              <a:t>TO DO OR NOT TO DO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90234DD-90AB-834B-BF35-4477A57B14A7}"/>
              </a:ext>
            </a:extLst>
          </p:cNvPr>
          <p:cNvSpPr txBox="1"/>
          <p:nvPr/>
        </p:nvSpPr>
        <p:spPr>
          <a:xfrm>
            <a:off x="5330825" y="12725400"/>
            <a:ext cx="17889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" charset="0"/>
                <a:ea typeface="Roboto" panose="02000000000000000000" pitchFamily="2" charset="0"/>
                <a:cs typeface="Roboto" panose="02000000000000000000" pitchFamily="2" charset="0"/>
              </a:rPr>
              <a:t>Introduction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55EE6AE-79A4-354A-9996-E7B6E17B88DA}"/>
              </a:ext>
            </a:extLst>
          </p:cNvPr>
          <p:cNvSpPr txBox="1"/>
          <p:nvPr/>
        </p:nvSpPr>
        <p:spPr>
          <a:xfrm>
            <a:off x="8010697" y="12725400"/>
            <a:ext cx="19938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chemeClr val="tx2"/>
                </a:solidFill>
                <a:latin typeface="Montserrat ExtraBold" pitchFamily="2" charset="77"/>
                <a:ea typeface="Roboto" panose="02000000000000000000" pitchFamily="2" charset="0"/>
                <a:cs typeface="Roboto" panose="02000000000000000000" pitchFamily="2" charset="0"/>
              </a:rPr>
              <a:t>Game Concept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60B0BD1-E439-6A45-A2AE-684EA4FF9975}"/>
              </a:ext>
            </a:extLst>
          </p:cNvPr>
          <p:cNvSpPr txBox="1"/>
          <p:nvPr/>
        </p:nvSpPr>
        <p:spPr>
          <a:xfrm>
            <a:off x="10917310" y="12725400"/>
            <a:ext cx="19024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Core Features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0F64A52-C14E-2B49-B8AA-0F01AFECF781}"/>
              </a:ext>
            </a:extLst>
          </p:cNvPr>
          <p:cNvSpPr txBox="1"/>
          <p:nvPr/>
        </p:nvSpPr>
        <p:spPr>
          <a:xfrm>
            <a:off x="13732521" y="12725400"/>
            <a:ext cx="17889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Scope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157B71B-7E87-1543-B57D-6A0048DDEC99}"/>
              </a:ext>
            </a:extLst>
          </p:cNvPr>
          <p:cNvSpPr txBox="1"/>
          <p:nvPr/>
        </p:nvSpPr>
        <p:spPr>
          <a:xfrm>
            <a:off x="16434210" y="12725400"/>
            <a:ext cx="21964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Potential Issues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FA437BEB-75C7-1E4E-9DBA-AEEDA7BD8B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70226" y="3952114"/>
            <a:ext cx="6021600" cy="7096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2506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924280" y="5042119"/>
            <a:ext cx="4692545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b="1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Team</a:t>
            </a:r>
          </a:p>
          <a:p>
            <a:r>
              <a:rPr lang="en-US" sz="11500" b="1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Logo.</a:t>
            </a:r>
          </a:p>
        </p:txBody>
      </p:sp>
      <p:sp>
        <p:nvSpPr>
          <p:cNvPr id="16" name="TextBox 15"/>
          <p:cNvSpPr txBox="1"/>
          <p:nvPr/>
        </p:nvSpPr>
        <p:spPr>
          <a:xfrm rot="16200000">
            <a:off x="-1120596" y="5019184"/>
            <a:ext cx="61870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spc="600" dirty="0">
                <a:latin typeface="Montserrat" charset="0"/>
                <a:ea typeface="Montserrat" charset="0"/>
                <a:cs typeface="Montserrat" charset="0"/>
              </a:rPr>
              <a:t>INTRODUCTION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924281" y="4580454"/>
            <a:ext cx="61870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pc="600" dirty="0">
                <a:solidFill>
                  <a:schemeClr val="tx2"/>
                </a:solidFill>
                <a:latin typeface="Montserrat Medium" charset="0"/>
                <a:ea typeface="Montserrat Medium" charset="0"/>
                <a:cs typeface="Montserrat Medium" charset="0"/>
              </a:rPr>
              <a:t>mochi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E41ED1-88CD-2440-8F75-C6D3862EAFDE}"/>
              </a:ext>
            </a:extLst>
          </p:cNvPr>
          <p:cNvSpPr txBox="1"/>
          <p:nvPr/>
        </p:nvSpPr>
        <p:spPr>
          <a:xfrm rot="16200000">
            <a:off x="20165426" y="5027812"/>
            <a:ext cx="363144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b="1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04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8748C7B-4FF9-D64E-966A-132A9B3A801C}"/>
              </a:ext>
            </a:extLst>
          </p:cNvPr>
          <p:cNvSpPr txBox="1"/>
          <p:nvPr/>
        </p:nvSpPr>
        <p:spPr>
          <a:xfrm>
            <a:off x="21226229" y="8204838"/>
            <a:ext cx="169409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06</a:t>
            </a:r>
          </a:p>
          <a:p>
            <a:pPr algn="ctr"/>
            <a:endParaRPr lang="en-US" sz="2800" b="1" dirty="0">
              <a:solidFill>
                <a:schemeClr val="tx2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endParaRPr lang="en-US" sz="2800" b="1" dirty="0">
              <a:solidFill>
                <a:schemeClr val="tx2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endParaRPr lang="en-US" sz="2800" b="1" dirty="0">
              <a:solidFill>
                <a:schemeClr val="tx2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endParaRPr lang="en-US" sz="2800" b="1" dirty="0">
              <a:solidFill>
                <a:schemeClr val="tx2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endParaRPr lang="en-US" sz="2800" b="1" dirty="0">
              <a:solidFill>
                <a:schemeClr val="tx2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endParaRPr lang="en-US" sz="2800" b="1" dirty="0">
              <a:solidFill>
                <a:schemeClr val="tx2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endParaRPr lang="en-US" sz="2800" b="1" dirty="0">
              <a:solidFill>
                <a:schemeClr val="tx2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endParaRPr lang="en-US" sz="2800" b="1" dirty="0">
              <a:solidFill>
                <a:schemeClr val="tx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F2DE7B2-E9E1-2C48-BA69-ADD49E251D54}"/>
              </a:ext>
            </a:extLst>
          </p:cNvPr>
          <p:cNvSpPr txBox="1"/>
          <p:nvPr/>
        </p:nvSpPr>
        <p:spPr>
          <a:xfrm rot="16200000">
            <a:off x="20136578" y="3558179"/>
            <a:ext cx="61870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spc="600" dirty="0">
                <a:latin typeface="Montserrat" charset="0"/>
                <a:ea typeface="Montserrat" charset="0"/>
                <a:cs typeface="Montserrat" charset="0"/>
              </a:rPr>
              <a:t>PROJECT MOCHI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B975E0D-8F42-5749-8419-59D3C5B3C7F9}"/>
              </a:ext>
            </a:extLst>
          </p:cNvPr>
          <p:cNvSpPr txBox="1"/>
          <p:nvPr/>
        </p:nvSpPr>
        <p:spPr>
          <a:xfrm>
            <a:off x="5330825" y="12725400"/>
            <a:ext cx="17889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" charset="0"/>
                <a:ea typeface="Roboto" panose="02000000000000000000" pitchFamily="2" charset="0"/>
                <a:cs typeface="Roboto" panose="02000000000000000000" pitchFamily="2" charset="0"/>
              </a:rPr>
              <a:t>Introduction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7FC0000-53FC-0C47-A627-873DFEEC1525}"/>
              </a:ext>
            </a:extLst>
          </p:cNvPr>
          <p:cNvSpPr txBox="1"/>
          <p:nvPr/>
        </p:nvSpPr>
        <p:spPr>
          <a:xfrm>
            <a:off x="8010697" y="12725400"/>
            <a:ext cx="19938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chemeClr val="tx2"/>
                </a:solidFill>
                <a:latin typeface="Montserrat ExtraBold" pitchFamily="2" charset="77"/>
                <a:ea typeface="Roboto" panose="02000000000000000000" pitchFamily="2" charset="0"/>
                <a:cs typeface="Roboto" panose="02000000000000000000" pitchFamily="2" charset="0"/>
              </a:rPr>
              <a:t>Game Concept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170FD60-FD88-7E4A-AF3C-E8F316FCCC93}"/>
              </a:ext>
            </a:extLst>
          </p:cNvPr>
          <p:cNvSpPr txBox="1"/>
          <p:nvPr/>
        </p:nvSpPr>
        <p:spPr>
          <a:xfrm>
            <a:off x="10917310" y="12725400"/>
            <a:ext cx="19024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Core Features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A32A19C-8A3F-8C43-A997-B6B2D38E6AB1}"/>
              </a:ext>
            </a:extLst>
          </p:cNvPr>
          <p:cNvSpPr txBox="1"/>
          <p:nvPr/>
        </p:nvSpPr>
        <p:spPr>
          <a:xfrm>
            <a:off x="13732521" y="12725400"/>
            <a:ext cx="17889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Scope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694DBB9-F660-CA4D-A892-935553A45EEE}"/>
              </a:ext>
            </a:extLst>
          </p:cNvPr>
          <p:cNvSpPr txBox="1"/>
          <p:nvPr/>
        </p:nvSpPr>
        <p:spPr>
          <a:xfrm>
            <a:off x="16434210" y="12725400"/>
            <a:ext cx="21964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Potential Issues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1CF29F-7304-4647-81C9-B2AEC415A0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74281" y="4512783"/>
            <a:ext cx="8186944" cy="4690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3224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924280" y="5042119"/>
            <a:ext cx="4692545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b="1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Game</a:t>
            </a:r>
          </a:p>
          <a:p>
            <a:r>
              <a:rPr lang="en-US" sz="11500" b="1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Logo.</a:t>
            </a:r>
          </a:p>
        </p:txBody>
      </p:sp>
      <p:sp>
        <p:nvSpPr>
          <p:cNvPr id="16" name="TextBox 15"/>
          <p:cNvSpPr txBox="1"/>
          <p:nvPr/>
        </p:nvSpPr>
        <p:spPr>
          <a:xfrm rot="16200000">
            <a:off x="-1120596" y="5019184"/>
            <a:ext cx="61870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spc="600" dirty="0">
                <a:latin typeface="Montserrat" charset="0"/>
                <a:ea typeface="Montserrat" charset="0"/>
                <a:cs typeface="Montserrat" charset="0"/>
              </a:rPr>
              <a:t>INTRODUCTION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924281" y="4580454"/>
            <a:ext cx="61870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pc="600" dirty="0">
                <a:solidFill>
                  <a:schemeClr val="tx2"/>
                </a:solidFill>
                <a:latin typeface="Montserrat Medium" charset="0"/>
                <a:ea typeface="Montserrat Medium" charset="0"/>
                <a:cs typeface="Montserrat Medium" charset="0"/>
              </a:rPr>
              <a:t>mochi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6B529B9-F97A-ED43-AA9B-2834D6C5AA55}"/>
              </a:ext>
            </a:extLst>
          </p:cNvPr>
          <p:cNvSpPr txBox="1"/>
          <p:nvPr/>
        </p:nvSpPr>
        <p:spPr>
          <a:xfrm rot="16200000">
            <a:off x="20165426" y="5027812"/>
            <a:ext cx="363144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b="1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06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8F8255E-5280-F746-848A-CDABB8E86859}"/>
              </a:ext>
            </a:extLst>
          </p:cNvPr>
          <p:cNvSpPr txBox="1"/>
          <p:nvPr/>
        </p:nvSpPr>
        <p:spPr>
          <a:xfrm rot="16200000">
            <a:off x="20136578" y="3558179"/>
            <a:ext cx="61870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spc="600" dirty="0">
                <a:latin typeface="Montserrat" charset="0"/>
                <a:ea typeface="Montserrat" charset="0"/>
                <a:cs typeface="Montserrat" charset="0"/>
              </a:rPr>
              <a:t>PROJECT MOCHI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B2F6029-0874-CE42-943E-3D7AA26D0202}"/>
              </a:ext>
            </a:extLst>
          </p:cNvPr>
          <p:cNvSpPr txBox="1"/>
          <p:nvPr/>
        </p:nvSpPr>
        <p:spPr>
          <a:xfrm>
            <a:off x="5330825" y="12725400"/>
            <a:ext cx="17889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" charset="0"/>
                <a:ea typeface="Roboto" panose="02000000000000000000" pitchFamily="2" charset="0"/>
                <a:cs typeface="Roboto" panose="02000000000000000000" pitchFamily="2" charset="0"/>
              </a:rPr>
              <a:t>Introduction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5213D80-649A-534C-ACB4-EB9E1A96998E}"/>
              </a:ext>
            </a:extLst>
          </p:cNvPr>
          <p:cNvSpPr txBox="1"/>
          <p:nvPr/>
        </p:nvSpPr>
        <p:spPr>
          <a:xfrm>
            <a:off x="8010697" y="12725400"/>
            <a:ext cx="19938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chemeClr val="tx2"/>
                </a:solidFill>
                <a:latin typeface="Montserrat ExtraBold" pitchFamily="2" charset="77"/>
                <a:ea typeface="Roboto" panose="02000000000000000000" pitchFamily="2" charset="0"/>
                <a:cs typeface="Roboto" panose="02000000000000000000" pitchFamily="2" charset="0"/>
              </a:rPr>
              <a:t>Game Concept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692D009-A33E-3D49-94D1-22EF8954A5EA}"/>
              </a:ext>
            </a:extLst>
          </p:cNvPr>
          <p:cNvSpPr txBox="1"/>
          <p:nvPr/>
        </p:nvSpPr>
        <p:spPr>
          <a:xfrm>
            <a:off x="10917310" y="12725400"/>
            <a:ext cx="19024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Core Features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8AE2C63-C9F7-6041-8D7B-CE697BFD0149}"/>
              </a:ext>
            </a:extLst>
          </p:cNvPr>
          <p:cNvSpPr txBox="1"/>
          <p:nvPr/>
        </p:nvSpPr>
        <p:spPr>
          <a:xfrm>
            <a:off x="13732521" y="12725400"/>
            <a:ext cx="17889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Scope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B327214-6195-5B4F-B913-2BA066EF003C}"/>
              </a:ext>
            </a:extLst>
          </p:cNvPr>
          <p:cNvSpPr txBox="1"/>
          <p:nvPr/>
        </p:nvSpPr>
        <p:spPr>
          <a:xfrm>
            <a:off x="16434210" y="12725400"/>
            <a:ext cx="21964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Potential Issues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E386D9C2-3FB6-5E47-8DE1-BC92B19B58F0}"/>
              </a:ext>
            </a:extLst>
          </p:cNvPr>
          <p:cNvGrpSpPr/>
          <p:nvPr/>
        </p:nvGrpSpPr>
        <p:grpSpPr>
          <a:xfrm>
            <a:off x="12491943" y="4125958"/>
            <a:ext cx="7088282" cy="4663866"/>
            <a:chOff x="12491943" y="5403230"/>
            <a:chExt cx="7088282" cy="4663866"/>
          </a:xfrm>
        </p:grpSpPr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2069E148-E47E-8C48-AE0E-DC436343B0B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936918" y="5403230"/>
              <a:ext cx="3754244" cy="2909540"/>
            </a:xfrm>
            <a:prstGeom prst="rect">
              <a:avLst/>
            </a:prstGeom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E13B2A4-2D60-CB46-8E92-1805788B69F7}"/>
                </a:ext>
              </a:extLst>
            </p:cNvPr>
            <p:cNvSpPr txBox="1"/>
            <p:nvPr/>
          </p:nvSpPr>
          <p:spPr>
            <a:xfrm>
              <a:off x="12491943" y="8312770"/>
              <a:ext cx="7088282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400" b="1" spc="600" dirty="0">
                  <a:solidFill>
                    <a:srgbClr val="43352F"/>
                  </a:solidFill>
                  <a:latin typeface="Gill Sans" panose="020B0502020104020203" pitchFamily="34" charset="-79"/>
                  <a:ea typeface="STHupo" panose="02010800040101010101" pitchFamily="2" charset="-122"/>
                  <a:cs typeface="Gill Sans" panose="020B0502020104020203" pitchFamily="34" charset="-79"/>
                </a:rPr>
                <a:t>WHO’S THAT MOCHI?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532237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/>
          <p:cNvSpPr txBox="1"/>
          <p:nvPr/>
        </p:nvSpPr>
        <p:spPr>
          <a:xfrm>
            <a:off x="2894669" y="2284609"/>
            <a:ext cx="11605318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b="1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Mood board</a:t>
            </a:r>
          </a:p>
        </p:txBody>
      </p:sp>
      <p:sp>
        <p:nvSpPr>
          <p:cNvPr id="24" name="TextBox 23"/>
          <p:cNvSpPr txBox="1"/>
          <p:nvPr/>
        </p:nvSpPr>
        <p:spPr>
          <a:xfrm rot="16200000">
            <a:off x="-1144050" y="2436277"/>
            <a:ext cx="61870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spc="600" dirty="0">
                <a:latin typeface="Montserrat" charset="0"/>
                <a:ea typeface="Montserrat" charset="0"/>
                <a:cs typeface="Montserrat" charset="0"/>
              </a:rPr>
              <a:t>PROJECT MOCHI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2924281" y="1823711"/>
            <a:ext cx="61870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pc="600" dirty="0">
                <a:solidFill>
                  <a:schemeClr val="tx2"/>
                </a:solidFill>
                <a:latin typeface="Montserrat Medium" charset="0"/>
                <a:ea typeface="Montserrat Medium" charset="0"/>
                <a:cs typeface="Montserrat Medium" charset="0"/>
              </a:rPr>
              <a:t>MOCHI.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6D4CDBC-9336-C14E-8E2F-0A0F652D1A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11783" y="4800599"/>
            <a:ext cx="5288204" cy="793230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D84F673-C6D5-D445-B3D0-EA9BF0320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4305" y="4794378"/>
            <a:ext cx="5941256" cy="793852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05DD8B0-D105-BE4D-813D-C5BA3D7080A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924"/>
          <a:stretch/>
        </p:blipFill>
        <p:spPr>
          <a:xfrm>
            <a:off x="19881744" y="4794378"/>
            <a:ext cx="4055845" cy="793852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63C9680-37B4-854F-B15E-C7FE51E07B4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697" r="5697"/>
          <a:stretch/>
        </p:blipFill>
        <p:spPr>
          <a:xfrm>
            <a:off x="14846209" y="4794378"/>
            <a:ext cx="4689312" cy="7938528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CA21BDD4-6F8F-ED4A-B902-2411FCF593EB}"/>
              </a:ext>
            </a:extLst>
          </p:cNvPr>
          <p:cNvSpPr txBox="1"/>
          <p:nvPr/>
        </p:nvSpPr>
        <p:spPr>
          <a:xfrm>
            <a:off x="789109" y="9308424"/>
            <a:ext cx="17889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" charset="0"/>
                <a:ea typeface="Roboto" panose="02000000000000000000" pitchFamily="2" charset="0"/>
                <a:cs typeface="Roboto" panose="02000000000000000000" pitchFamily="2" charset="0"/>
              </a:rPr>
              <a:t>Introduction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DD742EB-402C-5646-A3F5-E51827ADAB8E}"/>
              </a:ext>
            </a:extLst>
          </p:cNvPr>
          <p:cNvSpPr txBox="1"/>
          <p:nvPr/>
        </p:nvSpPr>
        <p:spPr>
          <a:xfrm>
            <a:off x="584184" y="10065216"/>
            <a:ext cx="19938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b="1" dirty="0">
                <a:solidFill>
                  <a:schemeClr val="tx2"/>
                </a:solidFill>
                <a:latin typeface="Montserrat ExtraBold" pitchFamily="2" charset="77"/>
                <a:ea typeface="Roboto" panose="02000000000000000000" pitchFamily="2" charset="0"/>
                <a:cs typeface="Roboto" panose="02000000000000000000" pitchFamily="2" charset="0"/>
              </a:rPr>
              <a:t>Game Concept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F89BD65-045A-C044-80B8-745D9B7CF306}"/>
              </a:ext>
            </a:extLst>
          </p:cNvPr>
          <p:cNvSpPr txBox="1"/>
          <p:nvPr/>
        </p:nvSpPr>
        <p:spPr>
          <a:xfrm>
            <a:off x="675586" y="10849989"/>
            <a:ext cx="19024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Core Features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5BCFAC0-FF6D-154E-A113-2A3E8764376B}"/>
              </a:ext>
            </a:extLst>
          </p:cNvPr>
          <p:cNvSpPr txBox="1"/>
          <p:nvPr/>
        </p:nvSpPr>
        <p:spPr>
          <a:xfrm>
            <a:off x="789109" y="11606781"/>
            <a:ext cx="17889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Scope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515561E-08DC-B74B-B462-A6EB9E65DA0E}"/>
              </a:ext>
            </a:extLst>
          </p:cNvPr>
          <p:cNvSpPr txBox="1"/>
          <p:nvPr/>
        </p:nvSpPr>
        <p:spPr>
          <a:xfrm>
            <a:off x="381672" y="12394352"/>
            <a:ext cx="21964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Potential Issues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5D03C9F-BCB5-F648-A755-B52DE771D81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3561" t="338" r="22406" b="588"/>
          <a:stretch/>
        </p:blipFill>
        <p:spPr>
          <a:xfrm>
            <a:off x="9211759" y="4794378"/>
            <a:ext cx="5288227" cy="793230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20E0BDE-F43B-DF4B-B331-8AB5799AFB6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50000" t="935" r="9220" b="935"/>
          <a:stretch/>
        </p:blipFill>
        <p:spPr>
          <a:xfrm>
            <a:off x="2924281" y="4794378"/>
            <a:ext cx="5941279" cy="804195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66FC82C-4D3C-D249-B6A4-8B164E6CE2E0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32736" r="34172"/>
          <a:stretch/>
        </p:blipFill>
        <p:spPr>
          <a:xfrm>
            <a:off x="14846185" y="4744323"/>
            <a:ext cx="4689336" cy="79706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1D9EA04-177C-4F49-9476-2D479FE13185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21438" t="6814" r="52158" b="205"/>
          <a:stretch/>
        </p:blipFill>
        <p:spPr>
          <a:xfrm>
            <a:off x="19913737" y="4775212"/>
            <a:ext cx="4023851" cy="7970638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4B056D05-C2FD-F340-8050-14A4AA161AB3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32276" r="34644"/>
          <a:stretch/>
        </p:blipFill>
        <p:spPr>
          <a:xfrm>
            <a:off x="14846184" y="4752961"/>
            <a:ext cx="4689312" cy="7973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7330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/>
          <p:cNvSpPr txBox="1"/>
          <p:nvPr/>
        </p:nvSpPr>
        <p:spPr>
          <a:xfrm>
            <a:off x="2894669" y="2284609"/>
            <a:ext cx="11605318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b="1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Mood board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2924281" y="1823711"/>
            <a:ext cx="61870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pc="600" dirty="0">
                <a:solidFill>
                  <a:schemeClr val="tx2"/>
                </a:solidFill>
                <a:latin typeface="Montserrat Medium" charset="0"/>
                <a:ea typeface="Montserrat Medium" charset="0"/>
                <a:cs typeface="Montserrat Medium" charset="0"/>
              </a:rPr>
              <a:t>MOCHI.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162AD01-FC53-BB42-A6D4-03E743A49F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86904" y="4794378"/>
            <a:ext cx="5541250" cy="793852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BB8BA39-5CB1-564D-A955-8E182A1A3B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4084" y="4794377"/>
            <a:ext cx="5292353" cy="793852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6F0CE98-EE40-4949-A3EB-C82294415A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56274" y="4794376"/>
            <a:ext cx="5657343" cy="7938529"/>
          </a:xfrm>
          <a:prstGeom prst="rect">
            <a:avLst/>
          </a:prstGeom>
        </p:spPr>
      </p:pic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901ED528-11CF-EF43-B21B-7F85EA3C59B2}"/>
              </a:ext>
            </a:extLst>
          </p:cNvPr>
          <p:cNvSpPr/>
          <p:nvPr/>
        </p:nvSpPr>
        <p:spPr>
          <a:xfrm>
            <a:off x="20918621" y="4794376"/>
            <a:ext cx="1336675" cy="1336675"/>
          </a:xfrm>
          <a:prstGeom prst="roundRect">
            <a:avLst/>
          </a:prstGeom>
          <a:solidFill>
            <a:srgbClr val="2E2E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9FDEAC37-958E-EB4E-A8D3-F5C9BE321631}"/>
              </a:ext>
            </a:extLst>
          </p:cNvPr>
          <p:cNvSpPr/>
          <p:nvPr/>
        </p:nvSpPr>
        <p:spPr>
          <a:xfrm>
            <a:off x="20918621" y="6994994"/>
            <a:ext cx="1336675" cy="1336675"/>
          </a:xfrm>
          <a:prstGeom prst="roundRect">
            <a:avLst/>
          </a:prstGeom>
          <a:solidFill>
            <a:srgbClr val="5A59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9D810AA9-33CC-2940-B606-0636221F6786}"/>
              </a:ext>
            </a:extLst>
          </p:cNvPr>
          <p:cNvSpPr/>
          <p:nvPr/>
        </p:nvSpPr>
        <p:spPr>
          <a:xfrm>
            <a:off x="20918621" y="11396230"/>
            <a:ext cx="1336675" cy="1336675"/>
          </a:xfrm>
          <a:prstGeom prst="roundRect">
            <a:avLst/>
          </a:prstGeom>
          <a:solidFill>
            <a:srgbClr val="BF29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781A4749-E98B-AF42-850C-156E463265B5}"/>
              </a:ext>
            </a:extLst>
          </p:cNvPr>
          <p:cNvSpPr/>
          <p:nvPr/>
        </p:nvSpPr>
        <p:spPr>
          <a:xfrm>
            <a:off x="20918621" y="9195612"/>
            <a:ext cx="1336675" cy="1336675"/>
          </a:xfrm>
          <a:prstGeom prst="roundRect">
            <a:avLst/>
          </a:prstGeom>
          <a:solidFill>
            <a:srgbClr val="E4E4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2748358-E068-A643-AC70-36EBA3A6DA83}"/>
              </a:ext>
            </a:extLst>
          </p:cNvPr>
          <p:cNvSpPr txBox="1"/>
          <p:nvPr/>
        </p:nvSpPr>
        <p:spPr>
          <a:xfrm rot="16200000">
            <a:off x="-1144050" y="2436277"/>
            <a:ext cx="61870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spc="600" dirty="0">
                <a:latin typeface="Montserrat" charset="0"/>
                <a:ea typeface="Montserrat" charset="0"/>
                <a:cs typeface="Montserrat" charset="0"/>
              </a:rPr>
              <a:t>PROJECT MOCHI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8100431-7A76-F141-8595-B383A2DFDF6B}"/>
              </a:ext>
            </a:extLst>
          </p:cNvPr>
          <p:cNvSpPr txBox="1"/>
          <p:nvPr/>
        </p:nvSpPr>
        <p:spPr>
          <a:xfrm>
            <a:off x="789109" y="9308424"/>
            <a:ext cx="17889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" charset="0"/>
                <a:ea typeface="Roboto" panose="02000000000000000000" pitchFamily="2" charset="0"/>
                <a:cs typeface="Roboto" panose="02000000000000000000" pitchFamily="2" charset="0"/>
              </a:rPr>
              <a:t>Introduction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97ADDBE-5824-2147-B8D0-E67DDC482A57}"/>
              </a:ext>
            </a:extLst>
          </p:cNvPr>
          <p:cNvSpPr txBox="1"/>
          <p:nvPr/>
        </p:nvSpPr>
        <p:spPr>
          <a:xfrm>
            <a:off x="584184" y="10065216"/>
            <a:ext cx="19938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b="1" dirty="0">
                <a:solidFill>
                  <a:schemeClr val="tx2"/>
                </a:solidFill>
                <a:latin typeface="Montserrat ExtraBold" pitchFamily="2" charset="77"/>
                <a:ea typeface="Roboto" panose="02000000000000000000" pitchFamily="2" charset="0"/>
                <a:cs typeface="Roboto" panose="02000000000000000000" pitchFamily="2" charset="0"/>
              </a:rPr>
              <a:t>Game Concept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06ADBA5-480B-BD47-A31A-79B2A8072970}"/>
              </a:ext>
            </a:extLst>
          </p:cNvPr>
          <p:cNvSpPr txBox="1"/>
          <p:nvPr/>
        </p:nvSpPr>
        <p:spPr>
          <a:xfrm>
            <a:off x="675586" y="10849989"/>
            <a:ext cx="19024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Core Features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3988707-A1FD-1649-8DA6-428F031D6AB5}"/>
              </a:ext>
            </a:extLst>
          </p:cNvPr>
          <p:cNvSpPr txBox="1"/>
          <p:nvPr/>
        </p:nvSpPr>
        <p:spPr>
          <a:xfrm>
            <a:off x="789109" y="11606781"/>
            <a:ext cx="17889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Scope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F47F41A-3EF2-A142-B78F-4A212F698B82}"/>
              </a:ext>
            </a:extLst>
          </p:cNvPr>
          <p:cNvSpPr txBox="1"/>
          <p:nvPr/>
        </p:nvSpPr>
        <p:spPr>
          <a:xfrm>
            <a:off x="381672" y="12394352"/>
            <a:ext cx="21964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Potential Issues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20DC043-5160-7B49-8D32-8276AE8DA41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1735" r="31735"/>
          <a:stretch/>
        </p:blipFill>
        <p:spPr>
          <a:xfrm>
            <a:off x="14886904" y="4794377"/>
            <a:ext cx="5541250" cy="793852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D55F239-E615-A34E-9650-122F6E82522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9957" r="29957"/>
          <a:stretch/>
        </p:blipFill>
        <p:spPr>
          <a:xfrm>
            <a:off x="2956274" y="4794376"/>
            <a:ext cx="5657342" cy="7938529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427A1880-E0B8-E44F-BBD1-96ADA8F8EDC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4297" t="3470" r="30587" b="2757"/>
          <a:stretch/>
        </p:blipFill>
        <p:spPr>
          <a:xfrm>
            <a:off x="9111341" y="4794376"/>
            <a:ext cx="5285095" cy="79385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A099AC9-B6A6-3F45-AAAC-BF494FAAB8AA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32347" r="32299" b="5593"/>
          <a:stretch/>
        </p:blipFill>
        <p:spPr>
          <a:xfrm>
            <a:off x="9111341" y="4794376"/>
            <a:ext cx="5285094" cy="793852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F866E19-73B9-9142-AB81-AC04EFB963D1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20059" t="517" r="50000" b="3452"/>
          <a:stretch/>
        </p:blipFill>
        <p:spPr>
          <a:xfrm>
            <a:off x="2956273" y="4794376"/>
            <a:ext cx="5657343" cy="7938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5635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itle 2">
            <a:extLst>
              <a:ext uri="{FF2B5EF4-FFF2-40B4-BE49-F238E27FC236}">
                <a16:creationId xmlns:a16="http://schemas.microsoft.com/office/drawing/2014/main" id="{54719812-1E66-644E-AE0D-59BF5297BDF3}"/>
              </a:ext>
            </a:extLst>
          </p:cNvPr>
          <p:cNvSpPr>
            <a:spLocks noGrp="1"/>
          </p:cNvSpPr>
          <p:nvPr/>
        </p:nvSpPr>
        <p:spPr>
          <a:xfrm>
            <a:off x="14779625" y="4975804"/>
            <a:ext cx="15011400" cy="1028700"/>
          </a:xfrm>
          <a:prstGeom prst="rect">
            <a:avLst/>
          </a:prstGeom>
          <a:effectLst/>
        </p:spPr>
        <p:txBody>
          <a:bodyPr vert="horz" lIns="0" tIns="192024" rIns="0" bIns="0" rtlCol="0" anchor="ctr" anchorCtr="0">
            <a:noAutofit/>
          </a:bodyPr>
          <a:lstStyle>
            <a:lvl1pPr algn="l" defTabSz="914318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400" b="1" i="0" kern="1200" spc="-151" baseline="0">
                <a:solidFill>
                  <a:schemeClr val="tx1"/>
                </a:solidFill>
                <a:latin typeface="Montserrat SemiBold" charset="0"/>
                <a:ea typeface="Montserrat SemiBold" charset="0"/>
                <a:cs typeface="Montserrat SemiBold" charset="0"/>
              </a:defRPr>
            </a:lvl1pPr>
          </a:lstStyle>
          <a:p>
            <a:r>
              <a:rPr lang="en-US" sz="18800" dirty="0">
                <a:solidFill>
                  <a:srgbClr val="F7F7F7"/>
                </a:solidFill>
              </a:rPr>
              <a:t>Concept</a:t>
            </a:r>
          </a:p>
          <a:p>
            <a:r>
              <a:rPr lang="en-US" sz="18800" dirty="0">
                <a:solidFill>
                  <a:srgbClr val="F7F7F7"/>
                </a:solidFill>
              </a:rPr>
              <a:t>visuals</a:t>
            </a:r>
          </a:p>
        </p:txBody>
      </p:sp>
      <p:sp>
        <p:nvSpPr>
          <p:cNvPr id="44" name="Title 2">
            <a:extLst>
              <a:ext uri="{FF2B5EF4-FFF2-40B4-BE49-F238E27FC236}">
                <a16:creationId xmlns:a16="http://schemas.microsoft.com/office/drawing/2014/main" id="{3EE91E06-3DDA-9D4B-BA7D-EDBD0412F5EF}"/>
              </a:ext>
            </a:extLst>
          </p:cNvPr>
          <p:cNvSpPr>
            <a:spLocks noGrp="1"/>
          </p:cNvSpPr>
          <p:nvPr/>
        </p:nvSpPr>
        <p:spPr>
          <a:xfrm>
            <a:off x="14017625" y="3926152"/>
            <a:ext cx="6629400" cy="3465248"/>
          </a:xfrm>
          <a:prstGeom prst="rect">
            <a:avLst/>
          </a:prstGeom>
          <a:effectLst/>
        </p:spPr>
        <p:txBody>
          <a:bodyPr vert="horz" lIns="0" tIns="192024" rIns="0" bIns="0" rtlCol="0" anchor="t" anchorCtr="0">
            <a:noAutofit/>
          </a:bodyPr>
          <a:lstStyle>
            <a:lvl1pPr algn="l" defTabSz="914318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400" b="1" i="0" kern="1200" spc="-151" baseline="0">
                <a:solidFill>
                  <a:schemeClr val="tx1"/>
                </a:solidFill>
                <a:latin typeface="Montserrat SemiBold" charset="0"/>
                <a:ea typeface="Montserrat SemiBold" charset="0"/>
                <a:cs typeface="Montserrat SemiBold" charset="0"/>
              </a:defRPr>
            </a:lvl1pPr>
          </a:lstStyle>
          <a:p>
            <a:r>
              <a:rPr lang="en-US" sz="8800" dirty="0">
                <a:solidFill>
                  <a:schemeClr val="accent1"/>
                </a:solidFill>
              </a:rPr>
              <a:t>Concept</a:t>
            </a:r>
          </a:p>
          <a:p>
            <a:r>
              <a:rPr lang="en-US" sz="8800" dirty="0">
                <a:solidFill>
                  <a:schemeClr val="accent1"/>
                </a:solidFill>
              </a:rPr>
              <a:t>visuals</a:t>
            </a:r>
          </a:p>
        </p:txBody>
      </p:sp>
      <p:sp>
        <p:nvSpPr>
          <p:cNvPr id="45" name="TextBox 22">
            <a:extLst>
              <a:ext uri="{FF2B5EF4-FFF2-40B4-BE49-F238E27FC236}">
                <a16:creationId xmlns:a16="http://schemas.microsoft.com/office/drawing/2014/main" id="{D7FF85A4-A97D-3844-BD7B-55A67D8027DA}"/>
              </a:ext>
            </a:extLst>
          </p:cNvPr>
          <p:cNvSpPr txBox="1"/>
          <p:nvPr/>
        </p:nvSpPr>
        <p:spPr>
          <a:xfrm>
            <a:off x="14170025" y="8153400"/>
            <a:ext cx="7010400" cy="53367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>
            <a:defPPr>
              <a:defRPr lang="en-US"/>
            </a:defPPr>
            <a:lvl1pPr marL="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en-US" sz="2400" dirty="0">
                <a:solidFill>
                  <a:schemeClr val="accent1"/>
                </a:solidFill>
              </a:rPr>
              <a:t>Enter the </a:t>
            </a:r>
            <a:r>
              <a:rPr lang="en-US" sz="2400" dirty="0" err="1">
                <a:solidFill>
                  <a:schemeClr val="accent1"/>
                </a:solidFill>
              </a:rPr>
              <a:t>Gungeon</a:t>
            </a:r>
            <a:r>
              <a:rPr lang="en-US" sz="2400" dirty="0">
                <a:solidFill>
                  <a:schemeClr val="accent1"/>
                </a:solidFill>
              </a:rPr>
              <a:t> ( Dungeon Reference )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324E1A8-EF6A-564E-86E4-C0D5EBA9FF3A}"/>
              </a:ext>
            </a:extLst>
          </p:cNvPr>
          <p:cNvSpPr txBox="1"/>
          <p:nvPr/>
        </p:nvSpPr>
        <p:spPr>
          <a:xfrm>
            <a:off x="13865225" y="3229763"/>
            <a:ext cx="8001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pc="600" dirty="0">
                <a:solidFill>
                  <a:schemeClr val="tx2"/>
                </a:solidFill>
                <a:latin typeface="Montserrat Medium" charset="0"/>
                <a:ea typeface="Montserrat Medium" charset="0"/>
                <a:cs typeface="Montserrat Medium" charset="0"/>
              </a:rPr>
              <a:t>INSPIRATION AROUND THE WORLD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0987471-DF18-8C47-934F-D3E5A9BF03AD}"/>
              </a:ext>
            </a:extLst>
          </p:cNvPr>
          <p:cNvSpPr txBox="1"/>
          <p:nvPr/>
        </p:nvSpPr>
        <p:spPr>
          <a:xfrm>
            <a:off x="5330825" y="12725400"/>
            <a:ext cx="17889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" charset="0"/>
                <a:ea typeface="Roboto" panose="02000000000000000000" pitchFamily="2" charset="0"/>
                <a:cs typeface="Roboto" panose="02000000000000000000" pitchFamily="2" charset="0"/>
              </a:rPr>
              <a:t>Introduction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2770DC6-C068-E646-A605-D9A946FB93B3}"/>
              </a:ext>
            </a:extLst>
          </p:cNvPr>
          <p:cNvSpPr txBox="1"/>
          <p:nvPr/>
        </p:nvSpPr>
        <p:spPr>
          <a:xfrm>
            <a:off x="8010697" y="12725400"/>
            <a:ext cx="19938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chemeClr val="tx2"/>
                </a:solidFill>
                <a:latin typeface="Montserrat ExtraBold" pitchFamily="2" charset="77"/>
                <a:ea typeface="Roboto" panose="02000000000000000000" pitchFamily="2" charset="0"/>
                <a:cs typeface="Roboto" panose="02000000000000000000" pitchFamily="2" charset="0"/>
              </a:rPr>
              <a:t>Game Concept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B8C205A-AB2E-CB49-9394-633B716AEBF9}"/>
              </a:ext>
            </a:extLst>
          </p:cNvPr>
          <p:cNvSpPr txBox="1"/>
          <p:nvPr/>
        </p:nvSpPr>
        <p:spPr>
          <a:xfrm>
            <a:off x="10917310" y="12725400"/>
            <a:ext cx="19024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Core Features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70C9792-0EA1-8E40-A6BC-B38F758EDAAF}"/>
              </a:ext>
            </a:extLst>
          </p:cNvPr>
          <p:cNvSpPr txBox="1"/>
          <p:nvPr/>
        </p:nvSpPr>
        <p:spPr>
          <a:xfrm>
            <a:off x="13732521" y="12725400"/>
            <a:ext cx="17889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Scope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BE4EBA8-49AE-D648-BE80-1B2C0FAF4E7A}"/>
              </a:ext>
            </a:extLst>
          </p:cNvPr>
          <p:cNvSpPr txBox="1"/>
          <p:nvPr/>
        </p:nvSpPr>
        <p:spPr>
          <a:xfrm>
            <a:off x="16434210" y="12725400"/>
            <a:ext cx="21964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Potential Issues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BFBD6F4-F889-D94A-8246-C5D7EB7C79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825" y="342900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0746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itle 2">
            <a:extLst>
              <a:ext uri="{FF2B5EF4-FFF2-40B4-BE49-F238E27FC236}">
                <a16:creationId xmlns:a16="http://schemas.microsoft.com/office/drawing/2014/main" id="{54719812-1E66-644E-AE0D-59BF5297BDF3}"/>
              </a:ext>
            </a:extLst>
          </p:cNvPr>
          <p:cNvSpPr>
            <a:spLocks noGrp="1"/>
          </p:cNvSpPr>
          <p:nvPr/>
        </p:nvSpPr>
        <p:spPr>
          <a:xfrm>
            <a:off x="-5718175" y="4975804"/>
            <a:ext cx="15011400" cy="1028700"/>
          </a:xfrm>
          <a:prstGeom prst="rect">
            <a:avLst/>
          </a:prstGeom>
          <a:effectLst/>
        </p:spPr>
        <p:txBody>
          <a:bodyPr vert="horz" lIns="0" tIns="192024" rIns="0" bIns="0" rtlCol="0" anchor="ctr" anchorCtr="0">
            <a:noAutofit/>
          </a:bodyPr>
          <a:lstStyle>
            <a:lvl1pPr algn="l" defTabSz="914318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400" b="1" i="0" kern="1200" spc="-151" baseline="0">
                <a:solidFill>
                  <a:schemeClr val="tx1"/>
                </a:solidFill>
                <a:latin typeface="Montserrat SemiBold" charset="0"/>
                <a:ea typeface="Montserrat SemiBold" charset="0"/>
                <a:cs typeface="Montserrat SemiBold" charset="0"/>
              </a:defRPr>
            </a:lvl1pPr>
          </a:lstStyle>
          <a:p>
            <a:pPr algn="r"/>
            <a:r>
              <a:rPr lang="en-US" sz="18800" dirty="0">
                <a:solidFill>
                  <a:srgbClr val="F7F7F7"/>
                </a:solidFill>
              </a:rPr>
              <a:t>Concept</a:t>
            </a:r>
          </a:p>
          <a:p>
            <a:pPr algn="r"/>
            <a:r>
              <a:rPr lang="en-US" sz="18800" dirty="0">
                <a:solidFill>
                  <a:srgbClr val="F7F7F7"/>
                </a:solidFill>
              </a:rPr>
              <a:t>visuals</a:t>
            </a:r>
          </a:p>
        </p:txBody>
      </p:sp>
      <p:sp>
        <p:nvSpPr>
          <p:cNvPr id="44" name="Title 2">
            <a:extLst>
              <a:ext uri="{FF2B5EF4-FFF2-40B4-BE49-F238E27FC236}">
                <a16:creationId xmlns:a16="http://schemas.microsoft.com/office/drawing/2014/main" id="{3EE91E06-3DDA-9D4B-BA7D-EDBD0412F5EF}"/>
              </a:ext>
            </a:extLst>
          </p:cNvPr>
          <p:cNvSpPr>
            <a:spLocks noGrp="1"/>
          </p:cNvSpPr>
          <p:nvPr/>
        </p:nvSpPr>
        <p:spPr>
          <a:xfrm>
            <a:off x="4949825" y="3926152"/>
            <a:ext cx="5029200" cy="1028700"/>
          </a:xfrm>
          <a:prstGeom prst="rect">
            <a:avLst/>
          </a:prstGeom>
          <a:effectLst/>
        </p:spPr>
        <p:txBody>
          <a:bodyPr vert="horz" lIns="0" tIns="192024" rIns="0" bIns="0" rtlCol="0" anchor="t" anchorCtr="0">
            <a:noAutofit/>
          </a:bodyPr>
          <a:lstStyle>
            <a:lvl1pPr algn="l" defTabSz="914318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400" b="1" i="0" kern="1200" spc="-151" baseline="0">
                <a:solidFill>
                  <a:schemeClr val="tx1"/>
                </a:solidFill>
                <a:latin typeface="Montserrat SemiBold" charset="0"/>
                <a:ea typeface="Montserrat SemiBold" charset="0"/>
                <a:cs typeface="Montserrat SemiBold" charset="0"/>
              </a:defRPr>
            </a:lvl1pPr>
          </a:lstStyle>
          <a:p>
            <a:pPr algn="r"/>
            <a:r>
              <a:rPr lang="en-US" sz="8800" dirty="0">
                <a:solidFill>
                  <a:schemeClr val="accent1"/>
                </a:solidFill>
              </a:rPr>
              <a:t>Concept</a:t>
            </a:r>
          </a:p>
          <a:p>
            <a:pPr algn="r"/>
            <a:r>
              <a:rPr lang="en-US" sz="8800" dirty="0">
                <a:solidFill>
                  <a:schemeClr val="accent1"/>
                </a:solidFill>
              </a:rPr>
              <a:t>visuals</a:t>
            </a:r>
          </a:p>
        </p:txBody>
      </p:sp>
      <p:sp>
        <p:nvSpPr>
          <p:cNvPr id="45" name="TextBox 22">
            <a:extLst>
              <a:ext uri="{FF2B5EF4-FFF2-40B4-BE49-F238E27FC236}">
                <a16:creationId xmlns:a16="http://schemas.microsoft.com/office/drawing/2014/main" id="{D7FF85A4-A97D-3844-BD7B-55A67D8027DA}"/>
              </a:ext>
            </a:extLst>
          </p:cNvPr>
          <p:cNvSpPr txBox="1"/>
          <p:nvPr/>
        </p:nvSpPr>
        <p:spPr>
          <a:xfrm>
            <a:off x="2968625" y="8153400"/>
            <a:ext cx="7010400" cy="53367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>
            <a:defPPr>
              <a:defRPr lang="en-US"/>
            </a:defPPr>
            <a:lvl1pPr marL="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30000"/>
              </a:lnSpc>
            </a:pPr>
            <a:r>
              <a:rPr lang="en-US" sz="2400" dirty="0">
                <a:solidFill>
                  <a:schemeClr val="accent1"/>
                </a:solidFill>
              </a:rPr>
              <a:t>Dwarf Fortress ( Game visual reference)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324E1A8-EF6A-564E-86E4-C0D5EBA9FF3A}"/>
              </a:ext>
            </a:extLst>
          </p:cNvPr>
          <p:cNvSpPr txBox="1"/>
          <p:nvPr/>
        </p:nvSpPr>
        <p:spPr>
          <a:xfrm>
            <a:off x="1825626" y="3229763"/>
            <a:ext cx="815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spc="600" dirty="0">
                <a:solidFill>
                  <a:schemeClr val="tx2"/>
                </a:solidFill>
                <a:latin typeface="Montserrat Medium" charset="0"/>
                <a:ea typeface="Montserrat Medium" charset="0"/>
                <a:cs typeface="Montserrat Medium" charset="0"/>
              </a:rPr>
              <a:t>INSPIRATION AROUND THE WORLD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6678D2-F98F-CB41-B9E9-38317E427FD8}"/>
              </a:ext>
            </a:extLst>
          </p:cNvPr>
          <p:cNvSpPr txBox="1"/>
          <p:nvPr/>
        </p:nvSpPr>
        <p:spPr>
          <a:xfrm>
            <a:off x="5330825" y="12725400"/>
            <a:ext cx="17889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" charset="0"/>
                <a:ea typeface="Roboto" panose="02000000000000000000" pitchFamily="2" charset="0"/>
                <a:cs typeface="Roboto" panose="02000000000000000000" pitchFamily="2" charset="0"/>
              </a:rPr>
              <a:t>Introduction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9E7CF63-DAFD-4C4E-A025-99736E4DCD5A}"/>
              </a:ext>
            </a:extLst>
          </p:cNvPr>
          <p:cNvSpPr txBox="1"/>
          <p:nvPr/>
        </p:nvSpPr>
        <p:spPr>
          <a:xfrm>
            <a:off x="8010697" y="12725400"/>
            <a:ext cx="19938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chemeClr val="tx2"/>
                </a:solidFill>
                <a:latin typeface="Montserrat ExtraBold" pitchFamily="2" charset="77"/>
                <a:ea typeface="Roboto" panose="02000000000000000000" pitchFamily="2" charset="0"/>
                <a:cs typeface="Roboto" panose="02000000000000000000" pitchFamily="2" charset="0"/>
              </a:rPr>
              <a:t>Game Concept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141ECCA-624C-1043-94DA-2F16E86C8AF3}"/>
              </a:ext>
            </a:extLst>
          </p:cNvPr>
          <p:cNvSpPr txBox="1"/>
          <p:nvPr/>
        </p:nvSpPr>
        <p:spPr>
          <a:xfrm>
            <a:off x="10917310" y="12725400"/>
            <a:ext cx="19024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Core Features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9A41E53-3555-304F-80A9-608C09002CDB}"/>
              </a:ext>
            </a:extLst>
          </p:cNvPr>
          <p:cNvSpPr txBox="1"/>
          <p:nvPr/>
        </p:nvSpPr>
        <p:spPr>
          <a:xfrm>
            <a:off x="13732521" y="12725400"/>
            <a:ext cx="17889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Scope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F7E7F0C-4201-E84E-82D6-51C391E5554D}"/>
              </a:ext>
            </a:extLst>
          </p:cNvPr>
          <p:cNvSpPr txBox="1"/>
          <p:nvPr/>
        </p:nvSpPr>
        <p:spPr>
          <a:xfrm>
            <a:off x="16434210" y="12725400"/>
            <a:ext cx="21964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Potential Issues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F852597-49C0-D546-B595-4D0A11A115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36425" y="3359150"/>
            <a:ext cx="11196320" cy="699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2677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itle 2">
            <a:extLst>
              <a:ext uri="{FF2B5EF4-FFF2-40B4-BE49-F238E27FC236}">
                <a16:creationId xmlns:a16="http://schemas.microsoft.com/office/drawing/2014/main" id="{54719812-1E66-644E-AE0D-59BF5297BDF3}"/>
              </a:ext>
            </a:extLst>
          </p:cNvPr>
          <p:cNvSpPr>
            <a:spLocks noGrp="1"/>
          </p:cNvSpPr>
          <p:nvPr/>
        </p:nvSpPr>
        <p:spPr>
          <a:xfrm>
            <a:off x="14779625" y="4975804"/>
            <a:ext cx="15011400" cy="1028700"/>
          </a:xfrm>
          <a:prstGeom prst="rect">
            <a:avLst/>
          </a:prstGeom>
          <a:effectLst/>
        </p:spPr>
        <p:txBody>
          <a:bodyPr vert="horz" lIns="0" tIns="192024" rIns="0" bIns="0" rtlCol="0" anchor="ctr" anchorCtr="0">
            <a:noAutofit/>
          </a:bodyPr>
          <a:lstStyle>
            <a:lvl1pPr algn="l" defTabSz="914318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400" b="1" i="0" kern="1200" spc="-151" baseline="0">
                <a:solidFill>
                  <a:schemeClr val="tx1"/>
                </a:solidFill>
                <a:latin typeface="Montserrat SemiBold" charset="0"/>
                <a:ea typeface="Montserrat SemiBold" charset="0"/>
                <a:cs typeface="Montserrat SemiBold" charset="0"/>
              </a:defRPr>
            </a:lvl1pPr>
          </a:lstStyle>
          <a:p>
            <a:r>
              <a:rPr lang="en-US" sz="18800" dirty="0">
                <a:solidFill>
                  <a:srgbClr val="F7F7F7"/>
                </a:solidFill>
              </a:rPr>
              <a:t>Concept</a:t>
            </a:r>
          </a:p>
          <a:p>
            <a:r>
              <a:rPr lang="en-US" sz="18800" dirty="0">
                <a:solidFill>
                  <a:srgbClr val="F7F7F7"/>
                </a:solidFill>
              </a:rPr>
              <a:t>visuals</a:t>
            </a:r>
          </a:p>
        </p:txBody>
      </p:sp>
      <p:sp>
        <p:nvSpPr>
          <p:cNvPr id="44" name="Title 2">
            <a:extLst>
              <a:ext uri="{FF2B5EF4-FFF2-40B4-BE49-F238E27FC236}">
                <a16:creationId xmlns:a16="http://schemas.microsoft.com/office/drawing/2014/main" id="{3EE91E06-3DDA-9D4B-BA7D-EDBD0412F5EF}"/>
              </a:ext>
            </a:extLst>
          </p:cNvPr>
          <p:cNvSpPr>
            <a:spLocks noGrp="1"/>
          </p:cNvSpPr>
          <p:nvPr/>
        </p:nvSpPr>
        <p:spPr>
          <a:xfrm>
            <a:off x="14017625" y="3926152"/>
            <a:ext cx="6629400" cy="3465248"/>
          </a:xfrm>
          <a:prstGeom prst="rect">
            <a:avLst/>
          </a:prstGeom>
          <a:effectLst/>
        </p:spPr>
        <p:txBody>
          <a:bodyPr vert="horz" lIns="0" tIns="192024" rIns="0" bIns="0" rtlCol="0" anchor="t" anchorCtr="0">
            <a:noAutofit/>
          </a:bodyPr>
          <a:lstStyle>
            <a:lvl1pPr algn="l" defTabSz="914318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400" b="1" i="0" kern="1200" spc="-151" baseline="0">
                <a:solidFill>
                  <a:schemeClr val="tx1"/>
                </a:solidFill>
                <a:latin typeface="Montserrat SemiBold" charset="0"/>
                <a:ea typeface="Montserrat SemiBold" charset="0"/>
                <a:cs typeface="Montserrat SemiBold" charset="0"/>
              </a:defRPr>
            </a:lvl1pPr>
          </a:lstStyle>
          <a:p>
            <a:r>
              <a:rPr lang="en-US" sz="8800" dirty="0">
                <a:solidFill>
                  <a:schemeClr val="accent1"/>
                </a:solidFill>
              </a:rPr>
              <a:t>Concept</a:t>
            </a:r>
          </a:p>
          <a:p>
            <a:r>
              <a:rPr lang="en-US" sz="8800" dirty="0">
                <a:solidFill>
                  <a:schemeClr val="accent1"/>
                </a:solidFill>
              </a:rPr>
              <a:t>visuals</a:t>
            </a:r>
          </a:p>
        </p:txBody>
      </p:sp>
      <p:sp>
        <p:nvSpPr>
          <p:cNvPr id="45" name="TextBox 22">
            <a:extLst>
              <a:ext uri="{FF2B5EF4-FFF2-40B4-BE49-F238E27FC236}">
                <a16:creationId xmlns:a16="http://schemas.microsoft.com/office/drawing/2014/main" id="{D7FF85A4-A97D-3844-BD7B-55A67D8027DA}"/>
              </a:ext>
            </a:extLst>
          </p:cNvPr>
          <p:cNvSpPr txBox="1"/>
          <p:nvPr/>
        </p:nvSpPr>
        <p:spPr>
          <a:xfrm>
            <a:off x="14170025" y="8153400"/>
            <a:ext cx="7010400" cy="53367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>
            <a:defPPr>
              <a:defRPr lang="en-US"/>
            </a:defPPr>
            <a:lvl1pPr marL="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en-US" sz="2400" dirty="0">
                <a:solidFill>
                  <a:schemeClr val="accent1"/>
                </a:solidFill>
              </a:rPr>
              <a:t>Invisible </a:t>
            </a:r>
            <a:r>
              <a:rPr lang="en-US" sz="2400" dirty="0" err="1">
                <a:solidFill>
                  <a:schemeClr val="accent1"/>
                </a:solidFill>
              </a:rPr>
              <a:t>inc</a:t>
            </a:r>
            <a:r>
              <a:rPr lang="en-US" sz="2400" dirty="0">
                <a:solidFill>
                  <a:schemeClr val="accent1"/>
                </a:solidFill>
              </a:rPr>
              <a:t> ( Puzzle Reference )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324E1A8-EF6A-564E-86E4-C0D5EBA9FF3A}"/>
              </a:ext>
            </a:extLst>
          </p:cNvPr>
          <p:cNvSpPr txBox="1"/>
          <p:nvPr/>
        </p:nvSpPr>
        <p:spPr>
          <a:xfrm>
            <a:off x="13865225" y="3229763"/>
            <a:ext cx="8001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pc="600" dirty="0">
                <a:solidFill>
                  <a:schemeClr val="tx2"/>
                </a:solidFill>
                <a:latin typeface="Montserrat Medium" charset="0"/>
                <a:ea typeface="Montserrat Medium" charset="0"/>
                <a:cs typeface="Montserrat Medium" charset="0"/>
              </a:rPr>
              <a:t>INSPIRATION AROUND THE WORLD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0987471-DF18-8C47-934F-D3E5A9BF03AD}"/>
              </a:ext>
            </a:extLst>
          </p:cNvPr>
          <p:cNvSpPr txBox="1"/>
          <p:nvPr/>
        </p:nvSpPr>
        <p:spPr>
          <a:xfrm>
            <a:off x="5330825" y="12725400"/>
            <a:ext cx="17889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" charset="0"/>
                <a:ea typeface="Roboto" panose="02000000000000000000" pitchFamily="2" charset="0"/>
                <a:cs typeface="Roboto" panose="02000000000000000000" pitchFamily="2" charset="0"/>
              </a:rPr>
              <a:t>Introduction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2770DC6-C068-E646-A605-D9A946FB93B3}"/>
              </a:ext>
            </a:extLst>
          </p:cNvPr>
          <p:cNvSpPr txBox="1"/>
          <p:nvPr/>
        </p:nvSpPr>
        <p:spPr>
          <a:xfrm>
            <a:off x="8010697" y="12725400"/>
            <a:ext cx="19938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chemeClr val="tx2"/>
                </a:solidFill>
                <a:latin typeface="Montserrat ExtraBold" pitchFamily="2" charset="77"/>
                <a:ea typeface="Roboto" panose="02000000000000000000" pitchFamily="2" charset="0"/>
                <a:cs typeface="Roboto" panose="02000000000000000000" pitchFamily="2" charset="0"/>
              </a:rPr>
              <a:t>Game Concept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B8C205A-AB2E-CB49-9394-633B716AEBF9}"/>
              </a:ext>
            </a:extLst>
          </p:cNvPr>
          <p:cNvSpPr txBox="1"/>
          <p:nvPr/>
        </p:nvSpPr>
        <p:spPr>
          <a:xfrm>
            <a:off x="10917310" y="12725400"/>
            <a:ext cx="19024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Core Features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70C9792-0EA1-8E40-A6BC-B38F758EDAAF}"/>
              </a:ext>
            </a:extLst>
          </p:cNvPr>
          <p:cNvSpPr txBox="1"/>
          <p:nvPr/>
        </p:nvSpPr>
        <p:spPr>
          <a:xfrm>
            <a:off x="13732521" y="12725400"/>
            <a:ext cx="17889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Scope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BE4EBA8-49AE-D648-BE80-1B2C0FAF4E7A}"/>
              </a:ext>
            </a:extLst>
          </p:cNvPr>
          <p:cNvSpPr txBox="1"/>
          <p:nvPr/>
        </p:nvSpPr>
        <p:spPr>
          <a:xfrm>
            <a:off x="16434210" y="12725400"/>
            <a:ext cx="21964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Potential Issues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04ED0BA-AB77-8F4A-BED5-E4D814A76C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644" y="3459836"/>
            <a:ext cx="12137181" cy="6827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749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itle 2">
            <a:extLst>
              <a:ext uri="{FF2B5EF4-FFF2-40B4-BE49-F238E27FC236}">
                <a16:creationId xmlns:a16="http://schemas.microsoft.com/office/drawing/2014/main" id="{54719812-1E66-644E-AE0D-59BF5297BDF3}"/>
              </a:ext>
            </a:extLst>
          </p:cNvPr>
          <p:cNvSpPr>
            <a:spLocks noGrp="1"/>
          </p:cNvSpPr>
          <p:nvPr/>
        </p:nvSpPr>
        <p:spPr>
          <a:xfrm>
            <a:off x="-5718175" y="4975804"/>
            <a:ext cx="15011400" cy="1028700"/>
          </a:xfrm>
          <a:prstGeom prst="rect">
            <a:avLst/>
          </a:prstGeom>
          <a:effectLst/>
        </p:spPr>
        <p:txBody>
          <a:bodyPr vert="horz" lIns="0" tIns="192024" rIns="0" bIns="0" rtlCol="0" anchor="ctr" anchorCtr="0">
            <a:noAutofit/>
          </a:bodyPr>
          <a:lstStyle>
            <a:lvl1pPr algn="l" defTabSz="914318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400" b="1" i="0" kern="1200" spc="-151" baseline="0">
                <a:solidFill>
                  <a:schemeClr val="tx1"/>
                </a:solidFill>
                <a:latin typeface="Montserrat SemiBold" charset="0"/>
                <a:ea typeface="Montserrat SemiBold" charset="0"/>
                <a:cs typeface="Montserrat SemiBold" charset="0"/>
              </a:defRPr>
            </a:lvl1pPr>
          </a:lstStyle>
          <a:p>
            <a:pPr algn="r"/>
            <a:r>
              <a:rPr lang="en-US" sz="18800" dirty="0">
                <a:solidFill>
                  <a:srgbClr val="F7F7F7"/>
                </a:solidFill>
              </a:rPr>
              <a:t>Concept</a:t>
            </a:r>
          </a:p>
          <a:p>
            <a:pPr algn="r"/>
            <a:r>
              <a:rPr lang="en-US" sz="18800" dirty="0">
                <a:solidFill>
                  <a:srgbClr val="F7F7F7"/>
                </a:solidFill>
              </a:rPr>
              <a:t>visuals</a:t>
            </a:r>
          </a:p>
        </p:txBody>
      </p:sp>
      <p:sp>
        <p:nvSpPr>
          <p:cNvPr id="44" name="Title 2">
            <a:extLst>
              <a:ext uri="{FF2B5EF4-FFF2-40B4-BE49-F238E27FC236}">
                <a16:creationId xmlns:a16="http://schemas.microsoft.com/office/drawing/2014/main" id="{3EE91E06-3DDA-9D4B-BA7D-EDBD0412F5EF}"/>
              </a:ext>
            </a:extLst>
          </p:cNvPr>
          <p:cNvSpPr>
            <a:spLocks noGrp="1"/>
          </p:cNvSpPr>
          <p:nvPr/>
        </p:nvSpPr>
        <p:spPr>
          <a:xfrm>
            <a:off x="4949825" y="3926152"/>
            <a:ext cx="5029200" cy="1028700"/>
          </a:xfrm>
          <a:prstGeom prst="rect">
            <a:avLst/>
          </a:prstGeom>
          <a:effectLst/>
        </p:spPr>
        <p:txBody>
          <a:bodyPr vert="horz" lIns="0" tIns="192024" rIns="0" bIns="0" rtlCol="0" anchor="t" anchorCtr="0">
            <a:noAutofit/>
          </a:bodyPr>
          <a:lstStyle>
            <a:lvl1pPr algn="l" defTabSz="914318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400" b="1" i="0" kern="1200" spc="-151" baseline="0">
                <a:solidFill>
                  <a:schemeClr val="tx1"/>
                </a:solidFill>
                <a:latin typeface="Montserrat SemiBold" charset="0"/>
                <a:ea typeface="Montserrat SemiBold" charset="0"/>
                <a:cs typeface="Montserrat SemiBold" charset="0"/>
              </a:defRPr>
            </a:lvl1pPr>
          </a:lstStyle>
          <a:p>
            <a:pPr algn="r"/>
            <a:r>
              <a:rPr lang="en-US" sz="8800" dirty="0">
                <a:solidFill>
                  <a:schemeClr val="accent1"/>
                </a:solidFill>
              </a:rPr>
              <a:t>Concept</a:t>
            </a:r>
          </a:p>
          <a:p>
            <a:pPr algn="r"/>
            <a:r>
              <a:rPr lang="en-US" sz="8800" dirty="0">
                <a:solidFill>
                  <a:schemeClr val="accent1"/>
                </a:solidFill>
              </a:rPr>
              <a:t>visuals</a:t>
            </a:r>
          </a:p>
        </p:txBody>
      </p:sp>
      <p:sp>
        <p:nvSpPr>
          <p:cNvPr id="45" name="TextBox 22">
            <a:extLst>
              <a:ext uri="{FF2B5EF4-FFF2-40B4-BE49-F238E27FC236}">
                <a16:creationId xmlns:a16="http://schemas.microsoft.com/office/drawing/2014/main" id="{D7FF85A4-A97D-3844-BD7B-55A67D8027DA}"/>
              </a:ext>
            </a:extLst>
          </p:cNvPr>
          <p:cNvSpPr txBox="1"/>
          <p:nvPr/>
        </p:nvSpPr>
        <p:spPr>
          <a:xfrm>
            <a:off x="2968625" y="8153400"/>
            <a:ext cx="7010400" cy="53367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>
            <a:defPPr>
              <a:defRPr lang="en-US"/>
            </a:defPPr>
            <a:lvl1pPr marL="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30000"/>
              </a:lnSpc>
            </a:pPr>
            <a:r>
              <a:rPr lang="en-US" sz="2400" dirty="0" err="1">
                <a:solidFill>
                  <a:schemeClr val="accent1"/>
                </a:solidFill>
              </a:rPr>
              <a:t>Sproggiwoods</a:t>
            </a:r>
            <a:r>
              <a:rPr lang="en-US" sz="2400" dirty="0">
                <a:solidFill>
                  <a:schemeClr val="accent1"/>
                </a:solidFill>
              </a:rPr>
              <a:t> ( Gameplay Reference )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324E1A8-EF6A-564E-86E4-C0D5EBA9FF3A}"/>
              </a:ext>
            </a:extLst>
          </p:cNvPr>
          <p:cNvSpPr txBox="1"/>
          <p:nvPr/>
        </p:nvSpPr>
        <p:spPr>
          <a:xfrm>
            <a:off x="1825626" y="3229763"/>
            <a:ext cx="815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spc="600" dirty="0">
                <a:solidFill>
                  <a:schemeClr val="tx2"/>
                </a:solidFill>
                <a:latin typeface="Montserrat Medium" charset="0"/>
                <a:ea typeface="Montserrat Medium" charset="0"/>
                <a:cs typeface="Montserrat Medium" charset="0"/>
              </a:rPr>
              <a:t>INSPIRATION AROUND THE WORLD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6678D2-F98F-CB41-B9E9-38317E427FD8}"/>
              </a:ext>
            </a:extLst>
          </p:cNvPr>
          <p:cNvSpPr txBox="1"/>
          <p:nvPr/>
        </p:nvSpPr>
        <p:spPr>
          <a:xfrm>
            <a:off x="5330825" y="12725400"/>
            <a:ext cx="17889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" charset="0"/>
                <a:ea typeface="Roboto" panose="02000000000000000000" pitchFamily="2" charset="0"/>
                <a:cs typeface="Roboto" panose="02000000000000000000" pitchFamily="2" charset="0"/>
              </a:rPr>
              <a:t>Introduction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9E7CF63-DAFD-4C4E-A025-99736E4DCD5A}"/>
              </a:ext>
            </a:extLst>
          </p:cNvPr>
          <p:cNvSpPr txBox="1"/>
          <p:nvPr/>
        </p:nvSpPr>
        <p:spPr>
          <a:xfrm>
            <a:off x="8010697" y="12725400"/>
            <a:ext cx="19938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chemeClr val="tx2"/>
                </a:solidFill>
                <a:latin typeface="Montserrat ExtraBold" pitchFamily="2" charset="77"/>
                <a:ea typeface="Roboto" panose="02000000000000000000" pitchFamily="2" charset="0"/>
                <a:cs typeface="Roboto" panose="02000000000000000000" pitchFamily="2" charset="0"/>
              </a:rPr>
              <a:t>Game Concept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141ECCA-624C-1043-94DA-2F16E86C8AF3}"/>
              </a:ext>
            </a:extLst>
          </p:cNvPr>
          <p:cNvSpPr txBox="1"/>
          <p:nvPr/>
        </p:nvSpPr>
        <p:spPr>
          <a:xfrm>
            <a:off x="10917310" y="12725400"/>
            <a:ext cx="19024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Core Features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9A41E53-3555-304F-80A9-608C09002CDB}"/>
              </a:ext>
            </a:extLst>
          </p:cNvPr>
          <p:cNvSpPr txBox="1"/>
          <p:nvPr/>
        </p:nvSpPr>
        <p:spPr>
          <a:xfrm>
            <a:off x="13732521" y="12725400"/>
            <a:ext cx="17889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Scope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F7E7F0C-4201-E84E-82D6-51C391E5554D}"/>
              </a:ext>
            </a:extLst>
          </p:cNvPr>
          <p:cNvSpPr txBox="1"/>
          <p:nvPr/>
        </p:nvSpPr>
        <p:spPr>
          <a:xfrm>
            <a:off x="16434210" y="12725400"/>
            <a:ext cx="21964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Potential Issues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F4EBF22-BECC-3241-9B80-DB65D1F3DF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36425" y="2659380"/>
            <a:ext cx="11196320" cy="8397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1393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924280" y="5042119"/>
            <a:ext cx="17680200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b="1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Welcome to</a:t>
            </a:r>
          </a:p>
          <a:p>
            <a:r>
              <a:rPr lang="en-US" sz="11500" b="1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our game.</a:t>
            </a:r>
          </a:p>
        </p:txBody>
      </p:sp>
      <p:sp>
        <p:nvSpPr>
          <p:cNvPr id="16" name="TextBox 15"/>
          <p:cNvSpPr txBox="1"/>
          <p:nvPr/>
        </p:nvSpPr>
        <p:spPr>
          <a:xfrm rot="16200000">
            <a:off x="-1120596" y="5019184"/>
            <a:ext cx="61870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spc="600" dirty="0">
                <a:latin typeface="Montserrat" charset="0"/>
                <a:ea typeface="Montserrat" charset="0"/>
                <a:cs typeface="Montserrat" charset="0"/>
              </a:rPr>
              <a:t>PROJECT MOCHI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924281" y="4580454"/>
            <a:ext cx="61870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pc="600" dirty="0">
                <a:solidFill>
                  <a:schemeClr val="tx2"/>
                </a:solidFill>
                <a:latin typeface="Montserrat Medium" charset="0"/>
                <a:ea typeface="Montserrat Medium" charset="0"/>
                <a:cs typeface="Montserrat Medium" charset="0"/>
              </a:rPr>
              <a:t>mochi</a:t>
            </a:r>
          </a:p>
        </p:txBody>
      </p:sp>
    </p:spTree>
    <p:extLst>
      <p:ext uri="{BB962C8B-B14F-4D97-AF65-F5344CB8AC3E}">
        <p14:creationId xmlns:p14="http://schemas.microsoft.com/office/powerpoint/2010/main" val="15182607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924280" y="5042119"/>
            <a:ext cx="176802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Core features</a:t>
            </a:r>
          </a:p>
          <a:p>
            <a:r>
              <a:rPr lang="en-US" sz="7200" b="1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Of mochi.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924281" y="4580454"/>
            <a:ext cx="61870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pc="600" dirty="0">
                <a:solidFill>
                  <a:schemeClr val="tx2"/>
                </a:solidFill>
                <a:latin typeface="Montserrat Medium" charset="0"/>
                <a:ea typeface="Montserrat Medium" charset="0"/>
                <a:cs typeface="Montserrat Medium" charset="0"/>
              </a:rPr>
              <a:t>mochi</a:t>
            </a:r>
          </a:p>
        </p:txBody>
      </p:sp>
    </p:spTree>
    <p:extLst>
      <p:ext uri="{BB962C8B-B14F-4D97-AF65-F5344CB8AC3E}">
        <p14:creationId xmlns:p14="http://schemas.microsoft.com/office/powerpoint/2010/main" val="6054576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9E6F275C-89C6-7247-8FA1-BE73AC0E1949}"/>
              </a:ext>
            </a:extLst>
          </p:cNvPr>
          <p:cNvGrpSpPr/>
          <p:nvPr/>
        </p:nvGrpSpPr>
        <p:grpSpPr>
          <a:xfrm>
            <a:off x="1825625" y="4571218"/>
            <a:ext cx="9906000" cy="2694703"/>
            <a:chOff x="12597290" y="4571218"/>
            <a:chExt cx="11397037" cy="2694703"/>
          </a:xfrm>
        </p:grpSpPr>
        <p:sp>
          <p:nvSpPr>
            <p:cNvPr id="23" name="TextBox 22"/>
            <p:cNvSpPr txBox="1"/>
            <p:nvPr/>
          </p:nvSpPr>
          <p:spPr>
            <a:xfrm>
              <a:off x="12597290" y="5165146"/>
              <a:ext cx="11397037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800" b="1" dirty="0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Experience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12597290" y="4571218"/>
              <a:ext cx="631411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spc="600" dirty="0">
                  <a:solidFill>
                    <a:schemeClr val="tx2"/>
                  </a:solidFill>
                  <a:latin typeface="Montserrat Medium" charset="0"/>
                  <a:ea typeface="Montserrat Medium" charset="0"/>
                  <a:cs typeface="Montserrat Medium" charset="0"/>
                </a:rPr>
                <a:t>CORE FEATURES 01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2597290" y="6676849"/>
              <a:ext cx="7061930" cy="5890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2400" dirty="0">
                  <a:latin typeface="Montserrat Light" charset="0"/>
                  <a:ea typeface="Montserrat Light" charset="0"/>
                  <a:cs typeface="Montserrat Light" charset="0"/>
                </a:rPr>
                <a:t>Experience the Mochi way of life.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F3881D86-49A7-BF4A-BD99-495D6600F2F2}"/>
              </a:ext>
            </a:extLst>
          </p:cNvPr>
          <p:cNvSpPr txBox="1"/>
          <p:nvPr/>
        </p:nvSpPr>
        <p:spPr>
          <a:xfrm>
            <a:off x="5330825" y="12725400"/>
            <a:ext cx="17889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Introduction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E93CEA7-70C5-A747-A8CE-A51F066EE996}"/>
              </a:ext>
            </a:extLst>
          </p:cNvPr>
          <p:cNvSpPr txBox="1"/>
          <p:nvPr/>
        </p:nvSpPr>
        <p:spPr>
          <a:xfrm>
            <a:off x="8010697" y="12725400"/>
            <a:ext cx="19938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Game Concept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6CA3624-34D0-3E40-9C02-226D0A2C9D58}"/>
              </a:ext>
            </a:extLst>
          </p:cNvPr>
          <p:cNvSpPr txBox="1"/>
          <p:nvPr/>
        </p:nvSpPr>
        <p:spPr>
          <a:xfrm>
            <a:off x="10802720" y="12725400"/>
            <a:ext cx="21316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tx2"/>
                </a:solidFill>
                <a:latin typeface="Montserrat ExtraBold" pitchFamily="2" charset="77"/>
                <a:ea typeface="Roboto" panose="02000000000000000000" pitchFamily="2" charset="0"/>
                <a:cs typeface="Roboto" panose="02000000000000000000" pitchFamily="2" charset="0"/>
              </a:rPr>
              <a:t>Core Features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3D99B3F-C16B-AE49-AACA-9E4E4330DFDB}"/>
              </a:ext>
            </a:extLst>
          </p:cNvPr>
          <p:cNvSpPr txBox="1"/>
          <p:nvPr/>
        </p:nvSpPr>
        <p:spPr>
          <a:xfrm>
            <a:off x="13732521" y="12725400"/>
            <a:ext cx="17889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Scope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A8F0DA8-DC24-7647-B0D7-4D9F531579EE}"/>
              </a:ext>
            </a:extLst>
          </p:cNvPr>
          <p:cNvSpPr txBox="1"/>
          <p:nvPr/>
        </p:nvSpPr>
        <p:spPr>
          <a:xfrm>
            <a:off x="16434210" y="12725400"/>
            <a:ext cx="21964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Potential Issues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ADC5797-BDAE-B945-8C2C-4F9EAB12B8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88931" y="3472375"/>
            <a:ext cx="7886968" cy="677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7634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/>
          <p:cNvGrpSpPr/>
          <p:nvPr/>
        </p:nvGrpSpPr>
        <p:grpSpPr>
          <a:xfrm>
            <a:off x="9976020" y="4571218"/>
            <a:ext cx="11397037" cy="4460545"/>
            <a:chOff x="-2225433" y="7789207"/>
            <a:chExt cx="11397037" cy="4460545"/>
          </a:xfrm>
        </p:grpSpPr>
        <p:sp>
          <p:nvSpPr>
            <p:cNvPr id="23" name="TextBox 22"/>
            <p:cNvSpPr txBox="1"/>
            <p:nvPr/>
          </p:nvSpPr>
          <p:spPr>
            <a:xfrm>
              <a:off x="-2225433" y="8383135"/>
              <a:ext cx="11397037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8800" b="1" dirty="0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Puzzles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2984543" y="7789207"/>
              <a:ext cx="618706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400" spc="600" dirty="0">
                  <a:solidFill>
                    <a:schemeClr val="tx2"/>
                  </a:solidFill>
                  <a:latin typeface="Montserrat Medium" charset="0"/>
                  <a:ea typeface="Montserrat Medium" charset="0"/>
                  <a:cs typeface="Montserrat Medium" charset="0"/>
                </a:rPr>
                <a:t>CORE FEATURES 02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109674" y="9894838"/>
              <a:ext cx="7061930" cy="5890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en-US" sz="2400" dirty="0">
                  <a:latin typeface="Montserrat Light" charset="0"/>
                  <a:ea typeface="Montserrat Light" charset="0"/>
                  <a:cs typeface="Montserrat Light" charset="0"/>
                </a:rPr>
                <a:t>Mind boggling puzzle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8765628" y="11603421"/>
              <a:ext cx="18473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FD1057E5-AAD1-6A4D-B60A-4E7739D8D3A5}"/>
              </a:ext>
            </a:extLst>
          </p:cNvPr>
          <p:cNvSpPr txBox="1"/>
          <p:nvPr/>
        </p:nvSpPr>
        <p:spPr>
          <a:xfrm>
            <a:off x="5330825" y="12725400"/>
            <a:ext cx="17889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Introduction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79A4245-0834-E245-9427-0C1D8AE66ACC}"/>
              </a:ext>
            </a:extLst>
          </p:cNvPr>
          <p:cNvSpPr txBox="1"/>
          <p:nvPr/>
        </p:nvSpPr>
        <p:spPr>
          <a:xfrm>
            <a:off x="8010697" y="12725400"/>
            <a:ext cx="19938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Game Concept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B4F6EAC-E669-4C47-9A88-AB74FE7AB251}"/>
              </a:ext>
            </a:extLst>
          </p:cNvPr>
          <p:cNvSpPr txBox="1"/>
          <p:nvPr/>
        </p:nvSpPr>
        <p:spPr>
          <a:xfrm>
            <a:off x="10802720" y="12725400"/>
            <a:ext cx="21316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tx2"/>
                </a:solidFill>
                <a:latin typeface="Montserrat ExtraBold" pitchFamily="2" charset="77"/>
                <a:ea typeface="Roboto" panose="02000000000000000000" pitchFamily="2" charset="0"/>
                <a:cs typeface="Roboto" panose="02000000000000000000" pitchFamily="2" charset="0"/>
              </a:rPr>
              <a:t>Core Features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4E152B4-EAC4-B642-87E7-354294EB8EE3}"/>
              </a:ext>
            </a:extLst>
          </p:cNvPr>
          <p:cNvSpPr txBox="1"/>
          <p:nvPr/>
        </p:nvSpPr>
        <p:spPr>
          <a:xfrm>
            <a:off x="13732521" y="12725400"/>
            <a:ext cx="17889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Scope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6EE9864-8BE2-0D46-B571-E607CD73E727}"/>
              </a:ext>
            </a:extLst>
          </p:cNvPr>
          <p:cNvSpPr txBox="1"/>
          <p:nvPr/>
        </p:nvSpPr>
        <p:spPr>
          <a:xfrm>
            <a:off x="16434210" y="12725400"/>
            <a:ext cx="21964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Potential Issues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07C0BB-9609-444D-95E9-8055C85321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2269" y="3234523"/>
            <a:ext cx="7683956" cy="7246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415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9E6F275C-89C6-7247-8FA1-BE73AC0E1949}"/>
              </a:ext>
            </a:extLst>
          </p:cNvPr>
          <p:cNvGrpSpPr/>
          <p:nvPr/>
        </p:nvGrpSpPr>
        <p:grpSpPr>
          <a:xfrm>
            <a:off x="1825625" y="4571218"/>
            <a:ext cx="9906000" cy="2694703"/>
            <a:chOff x="12597290" y="4571218"/>
            <a:chExt cx="11397037" cy="2694703"/>
          </a:xfrm>
        </p:grpSpPr>
        <p:sp>
          <p:nvSpPr>
            <p:cNvPr id="23" name="TextBox 22"/>
            <p:cNvSpPr txBox="1"/>
            <p:nvPr/>
          </p:nvSpPr>
          <p:spPr>
            <a:xfrm>
              <a:off x="12597290" y="5165146"/>
              <a:ext cx="11397037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800" b="1" dirty="0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Combat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12597290" y="4571218"/>
              <a:ext cx="631411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spc="600" dirty="0">
                  <a:solidFill>
                    <a:schemeClr val="tx2"/>
                  </a:solidFill>
                  <a:latin typeface="Montserrat Medium" charset="0"/>
                  <a:ea typeface="Montserrat Medium" charset="0"/>
                  <a:cs typeface="Montserrat Medium" charset="0"/>
                </a:rPr>
                <a:t>CORE FEATURES 03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2597290" y="6676849"/>
              <a:ext cx="7061930" cy="5890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2400" dirty="0">
                  <a:latin typeface="Montserrat Light" charset="0"/>
                  <a:ea typeface="Montserrat Light" charset="0"/>
                  <a:cs typeface="Montserrat Light" charset="0"/>
                </a:rPr>
                <a:t>Fighting enemies</a:t>
              </a: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7B4F77AE-2167-D342-A2D0-9807A1E5DE47}"/>
              </a:ext>
            </a:extLst>
          </p:cNvPr>
          <p:cNvSpPr txBox="1"/>
          <p:nvPr/>
        </p:nvSpPr>
        <p:spPr>
          <a:xfrm>
            <a:off x="5330825" y="12725400"/>
            <a:ext cx="17889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Introduction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0908A2B-9C33-A740-9E77-F151B99A652E}"/>
              </a:ext>
            </a:extLst>
          </p:cNvPr>
          <p:cNvSpPr txBox="1"/>
          <p:nvPr/>
        </p:nvSpPr>
        <p:spPr>
          <a:xfrm>
            <a:off x="8010697" y="12725400"/>
            <a:ext cx="19938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Game Concept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D2B037C-0A8B-4448-8BF4-7ACFF1AF3403}"/>
              </a:ext>
            </a:extLst>
          </p:cNvPr>
          <p:cNvSpPr txBox="1"/>
          <p:nvPr/>
        </p:nvSpPr>
        <p:spPr>
          <a:xfrm>
            <a:off x="10802720" y="12725400"/>
            <a:ext cx="21316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tx2"/>
                </a:solidFill>
                <a:latin typeface="Montserrat ExtraBold" pitchFamily="2" charset="77"/>
                <a:ea typeface="Roboto" panose="02000000000000000000" pitchFamily="2" charset="0"/>
                <a:cs typeface="Roboto" panose="02000000000000000000" pitchFamily="2" charset="0"/>
              </a:rPr>
              <a:t>Core Features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D4C685E-274D-9C4F-B29E-0C4B4F9714A6}"/>
              </a:ext>
            </a:extLst>
          </p:cNvPr>
          <p:cNvSpPr txBox="1"/>
          <p:nvPr/>
        </p:nvSpPr>
        <p:spPr>
          <a:xfrm>
            <a:off x="13732521" y="12725400"/>
            <a:ext cx="17889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Scope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42E2B1B-B074-A946-A11B-7780AB0C4310}"/>
              </a:ext>
            </a:extLst>
          </p:cNvPr>
          <p:cNvSpPr txBox="1"/>
          <p:nvPr/>
        </p:nvSpPr>
        <p:spPr>
          <a:xfrm>
            <a:off x="16434210" y="12725400"/>
            <a:ext cx="21964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Potential Issues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7D67F6A-6DAF-EE42-9B2E-B7A3C2A4AF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87062" y="3758727"/>
            <a:ext cx="7870374" cy="6147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5472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extBox 59"/>
          <p:cNvSpPr txBox="1"/>
          <p:nvPr/>
        </p:nvSpPr>
        <p:spPr>
          <a:xfrm>
            <a:off x="1823636" y="4318844"/>
            <a:ext cx="11584613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You play as</a:t>
            </a:r>
          </a:p>
          <a:p>
            <a:r>
              <a:rPr lang="en-US" sz="13800" b="1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Bean Lychee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823636" y="3500735"/>
            <a:ext cx="61870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pc="600" dirty="0">
                <a:solidFill>
                  <a:schemeClr val="tx2"/>
                </a:solidFill>
                <a:latin typeface="Montserrat Medium" charset="0"/>
                <a:ea typeface="Montserrat Medium" charset="0"/>
                <a:cs typeface="Montserrat Medium" charset="0"/>
              </a:rPr>
              <a:t>PLAYER CHARACTER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972977B-2709-2B48-966E-E8E4B2F26254}"/>
              </a:ext>
            </a:extLst>
          </p:cNvPr>
          <p:cNvSpPr txBox="1"/>
          <p:nvPr/>
        </p:nvSpPr>
        <p:spPr>
          <a:xfrm>
            <a:off x="5330825" y="12725400"/>
            <a:ext cx="17889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Introduction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A730911-BD6A-F74A-82AE-C2D7F7D92844}"/>
              </a:ext>
            </a:extLst>
          </p:cNvPr>
          <p:cNvSpPr txBox="1"/>
          <p:nvPr/>
        </p:nvSpPr>
        <p:spPr>
          <a:xfrm>
            <a:off x="8010697" y="12725400"/>
            <a:ext cx="19938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Game Concept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0D0A5F7-26B7-D648-97F3-27B13BFB29AC}"/>
              </a:ext>
            </a:extLst>
          </p:cNvPr>
          <p:cNvSpPr txBox="1"/>
          <p:nvPr/>
        </p:nvSpPr>
        <p:spPr>
          <a:xfrm>
            <a:off x="10802720" y="12725400"/>
            <a:ext cx="21316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tx2"/>
                </a:solidFill>
                <a:latin typeface="Montserrat ExtraBold" pitchFamily="2" charset="77"/>
                <a:ea typeface="Roboto" panose="02000000000000000000" pitchFamily="2" charset="0"/>
                <a:cs typeface="Roboto" panose="02000000000000000000" pitchFamily="2" charset="0"/>
              </a:rPr>
              <a:t>Core Features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C7FE7DC-2969-A340-B520-8FBA4E26523A}"/>
              </a:ext>
            </a:extLst>
          </p:cNvPr>
          <p:cNvSpPr txBox="1"/>
          <p:nvPr/>
        </p:nvSpPr>
        <p:spPr>
          <a:xfrm>
            <a:off x="13732521" y="12725400"/>
            <a:ext cx="17889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Scope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EC35239-8AFA-674F-B9AB-59A5E200BD23}"/>
              </a:ext>
            </a:extLst>
          </p:cNvPr>
          <p:cNvSpPr txBox="1"/>
          <p:nvPr/>
        </p:nvSpPr>
        <p:spPr>
          <a:xfrm>
            <a:off x="16434210" y="12725400"/>
            <a:ext cx="21964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Potential Issues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963ACCD-BA98-3F43-A8EF-99F7392FE2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00097" y="4562455"/>
            <a:ext cx="5870575" cy="4591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4389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extBox 59"/>
          <p:cNvSpPr txBox="1"/>
          <p:nvPr/>
        </p:nvSpPr>
        <p:spPr>
          <a:xfrm>
            <a:off x="1823636" y="4318844"/>
            <a:ext cx="11584613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You play as</a:t>
            </a:r>
          </a:p>
          <a:p>
            <a:r>
              <a:rPr lang="en-US" sz="13800" b="1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Bean Lychee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823636" y="3500735"/>
            <a:ext cx="61870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pc="600" dirty="0">
                <a:solidFill>
                  <a:schemeClr val="tx2"/>
                </a:solidFill>
                <a:latin typeface="Montserrat Medium" charset="0"/>
                <a:ea typeface="Montserrat Medium" charset="0"/>
                <a:cs typeface="Montserrat Medium" charset="0"/>
              </a:rPr>
              <a:t>PLAYER CHARACTER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972977B-2709-2B48-966E-E8E4B2F26254}"/>
              </a:ext>
            </a:extLst>
          </p:cNvPr>
          <p:cNvSpPr txBox="1"/>
          <p:nvPr/>
        </p:nvSpPr>
        <p:spPr>
          <a:xfrm>
            <a:off x="5330825" y="12725400"/>
            <a:ext cx="17889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Introduction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A730911-BD6A-F74A-82AE-C2D7F7D92844}"/>
              </a:ext>
            </a:extLst>
          </p:cNvPr>
          <p:cNvSpPr txBox="1"/>
          <p:nvPr/>
        </p:nvSpPr>
        <p:spPr>
          <a:xfrm>
            <a:off x="8010697" y="12725400"/>
            <a:ext cx="19938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Game Concept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0D0A5F7-26B7-D648-97F3-27B13BFB29AC}"/>
              </a:ext>
            </a:extLst>
          </p:cNvPr>
          <p:cNvSpPr txBox="1"/>
          <p:nvPr/>
        </p:nvSpPr>
        <p:spPr>
          <a:xfrm>
            <a:off x="10802720" y="12725400"/>
            <a:ext cx="21316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tx2"/>
                </a:solidFill>
                <a:latin typeface="Montserrat ExtraBold" pitchFamily="2" charset="77"/>
                <a:ea typeface="Roboto" panose="02000000000000000000" pitchFamily="2" charset="0"/>
                <a:cs typeface="Roboto" panose="02000000000000000000" pitchFamily="2" charset="0"/>
              </a:rPr>
              <a:t>Core Features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C7FE7DC-2969-A340-B520-8FBA4E26523A}"/>
              </a:ext>
            </a:extLst>
          </p:cNvPr>
          <p:cNvSpPr txBox="1"/>
          <p:nvPr/>
        </p:nvSpPr>
        <p:spPr>
          <a:xfrm>
            <a:off x="13732521" y="12725400"/>
            <a:ext cx="17889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Scope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EC35239-8AFA-674F-B9AB-59A5E200BD23}"/>
              </a:ext>
            </a:extLst>
          </p:cNvPr>
          <p:cNvSpPr txBox="1"/>
          <p:nvPr/>
        </p:nvSpPr>
        <p:spPr>
          <a:xfrm>
            <a:off x="16434210" y="12725400"/>
            <a:ext cx="21964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Potential Issues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55B8078-E0B7-5140-AC5B-B7EB089E5E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00097" y="4572001"/>
            <a:ext cx="5870728" cy="460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9339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3504530" y="2924689"/>
            <a:ext cx="109744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PRIMARY MECHANICS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504530" y="5479234"/>
            <a:ext cx="66268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UNIQUE SELLING POINT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504530" y="6248400"/>
            <a:ext cx="7061930" cy="3359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Montserrat Light" charset="0"/>
                <a:ea typeface="Montserrat Light" charset="0"/>
                <a:cs typeface="Montserrat Light" charset="0"/>
              </a:rPr>
              <a:t>Size dependent  exit doors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Montserrat Light" charset="0"/>
                <a:ea typeface="Montserrat Light" charset="0"/>
                <a:cs typeface="Montserrat Light" charset="0"/>
              </a:rPr>
              <a:t>Mochi Struggles with:</a:t>
            </a:r>
          </a:p>
          <a:p>
            <a:pPr marL="1257117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Montserrat Light" charset="0"/>
                <a:ea typeface="Montserrat Light" charset="0"/>
                <a:cs typeface="Montserrat Light" charset="0"/>
              </a:rPr>
              <a:t>Movement [ -hp ]</a:t>
            </a:r>
          </a:p>
          <a:p>
            <a:pPr marL="1257117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Montserrat Light" charset="0"/>
                <a:ea typeface="Montserrat Light" charset="0"/>
                <a:cs typeface="Montserrat Light" charset="0"/>
              </a:rPr>
              <a:t>Self Defense requires parts of himself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Montserrat Light" charset="0"/>
                <a:ea typeface="Montserrat Light" charset="0"/>
                <a:cs typeface="Montserrat Light" charset="0"/>
              </a:rPr>
              <a:t>Environment Traps</a:t>
            </a:r>
          </a:p>
          <a:p>
            <a:pPr marL="1257117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Montserrat Light" charset="0"/>
                <a:ea typeface="Montserrat Light" charset="0"/>
                <a:cs typeface="Montserrat Light" charset="0"/>
              </a:rPr>
              <a:t>Mochi have powers.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369684" y="2463791"/>
            <a:ext cx="61870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pc="600" dirty="0">
                <a:solidFill>
                  <a:schemeClr val="tx2"/>
                </a:solidFill>
                <a:latin typeface="Montserrat Medium" charset="0"/>
                <a:ea typeface="Montserrat Medium" charset="0"/>
                <a:cs typeface="Montserrat Medium" charset="0"/>
              </a:rPr>
              <a:t>MECHANICS</a:t>
            </a:r>
          </a:p>
        </p:txBody>
      </p:sp>
      <p:sp>
        <p:nvSpPr>
          <p:cNvPr id="13" name="TextBox 12"/>
          <p:cNvSpPr txBox="1"/>
          <p:nvPr/>
        </p:nvSpPr>
        <p:spPr>
          <a:xfrm rot="16200000">
            <a:off x="-1120596" y="2902521"/>
            <a:ext cx="61870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spc="600" dirty="0">
                <a:latin typeface="Montserrat" charset="0"/>
                <a:ea typeface="Montserrat" charset="0"/>
                <a:cs typeface="Montserrat" charset="0"/>
              </a:rPr>
              <a:t>PROJECT MOCHI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250BBDD-2DA6-A344-9126-B70110D1E8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12003" y="4770366"/>
            <a:ext cx="5631119" cy="4175269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3E12369-AFC7-E14D-A527-6B13E88DD61A}"/>
              </a:ext>
            </a:extLst>
          </p:cNvPr>
          <p:cNvSpPr txBox="1"/>
          <p:nvPr/>
        </p:nvSpPr>
        <p:spPr>
          <a:xfrm>
            <a:off x="5330825" y="12725400"/>
            <a:ext cx="17889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Introduction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B47A09D-384A-A944-991A-571B5EDA94C5}"/>
              </a:ext>
            </a:extLst>
          </p:cNvPr>
          <p:cNvSpPr txBox="1"/>
          <p:nvPr/>
        </p:nvSpPr>
        <p:spPr>
          <a:xfrm>
            <a:off x="8010697" y="12725400"/>
            <a:ext cx="19938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Game Concept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DEAC09E-5A66-6944-9AA6-8F1E26E4265D}"/>
              </a:ext>
            </a:extLst>
          </p:cNvPr>
          <p:cNvSpPr txBox="1"/>
          <p:nvPr/>
        </p:nvSpPr>
        <p:spPr>
          <a:xfrm>
            <a:off x="10802720" y="12725400"/>
            <a:ext cx="21316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tx2"/>
                </a:solidFill>
                <a:latin typeface="Montserrat ExtraBold" pitchFamily="2" charset="77"/>
                <a:ea typeface="Roboto" panose="02000000000000000000" pitchFamily="2" charset="0"/>
                <a:cs typeface="Roboto" panose="02000000000000000000" pitchFamily="2" charset="0"/>
              </a:rPr>
              <a:t>Core Features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A54534B-C031-B242-893E-9C06F511D23A}"/>
              </a:ext>
            </a:extLst>
          </p:cNvPr>
          <p:cNvSpPr txBox="1"/>
          <p:nvPr/>
        </p:nvSpPr>
        <p:spPr>
          <a:xfrm>
            <a:off x="13732521" y="12725400"/>
            <a:ext cx="17889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Scope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6EA2501-3E68-BE48-AEBF-38B280326034}"/>
              </a:ext>
            </a:extLst>
          </p:cNvPr>
          <p:cNvSpPr txBox="1"/>
          <p:nvPr/>
        </p:nvSpPr>
        <p:spPr>
          <a:xfrm>
            <a:off x="16434210" y="12725400"/>
            <a:ext cx="21964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Potential Issues</a:t>
            </a:r>
          </a:p>
        </p:txBody>
      </p:sp>
    </p:spTree>
    <p:extLst>
      <p:ext uri="{BB962C8B-B14F-4D97-AF65-F5344CB8AC3E}">
        <p14:creationId xmlns:p14="http://schemas.microsoft.com/office/powerpoint/2010/main" val="3952792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924280" y="5042119"/>
            <a:ext cx="176802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Scope &amp;</a:t>
            </a:r>
          </a:p>
          <a:p>
            <a:r>
              <a:rPr lang="en-US" sz="7200" b="1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Project Timeline.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924281" y="4580454"/>
            <a:ext cx="61870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pc="600" dirty="0">
                <a:solidFill>
                  <a:schemeClr val="tx2"/>
                </a:solidFill>
                <a:latin typeface="Montserrat Medium" charset="0"/>
                <a:ea typeface="Montserrat Medium" charset="0"/>
                <a:cs typeface="Montserrat Medium" charset="0"/>
              </a:rPr>
              <a:t>mochi</a:t>
            </a:r>
          </a:p>
        </p:txBody>
      </p:sp>
    </p:spTree>
    <p:extLst>
      <p:ext uri="{BB962C8B-B14F-4D97-AF65-F5344CB8AC3E}">
        <p14:creationId xmlns:p14="http://schemas.microsoft.com/office/powerpoint/2010/main" val="242800572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9E6F275C-89C6-7247-8FA1-BE73AC0E1949}"/>
              </a:ext>
            </a:extLst>
          </p:cNvPr>
          <p:cNvGrpSpPr/>
          <p:nvPr/>
        </p:nvGrpSpPr>
        <p:grpSpPr>
          <a:xfrm>
            <a:off x="1825625" y="4571218"/>
            <a:ext cx="9906000" cy="3802699"/>
            <a:chOff x="12597290" y="4571218"/>
            <a:chExt cx="11397037" cy="3802699"/>
          </a:xfrm>
        </p:grpSpPr>
        <p:sp>
          <p:nvSpPr>
            <p:cNvPr id="23" name="TextBox 22"/>
            <p:cNvSpPr txBox="1"/>
            <p:nvPr/>
          </p:nvSpPr>
          <p:spPr>
            <a:xfrm>
              <a:off x="12597290" y="5165146"/>
              <a:ext cx="11397037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800" b="1" dirty="0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Special Abilities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12597290" y="4571218"/>
              <a:ext cx="631411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spc="600" dirty="0">
                  <a:solidFill>
                    <a:schemeClr val="tx2"/>
                  </a:solidFill>
                  <a:latin typeface="Montserrat Medium" charset="0"/>
                  <a:ea typeface="Montserrat Medium" charset="0"/>
                  <a:cs typeface="Montserrat Medium" charset="0"/>
                </a:rPr>
                <a:t>MAIN FEATURES #1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4764843" y="6676849"/>
              <a:ext cx="7061930" cy="16970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2400" dirty="0">
                  <a:latin typeface="Montserrat Light" charset="0"/>
                  <a:ea typeface="Montserrat Light" charset="0"/>
                  <a:cs typeface="Montserrat Light" charset="0"/>
                </a:rPr>
                <a:t>Mochi have powers such as</a:t>
              </a:r>
            </a:p>
            <a:p>
              <a:pPr marL="3085551" lvl="3" indent="-3429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2400" dirty="0">
                  <a:latin typeface="Montserrat Light" charset="0"/>
                  <a:ea typeface="Montserrat Light" charset="0"/>
                  <a:cs typeface="Montserrat Light" charset="0"/>
                </a:rPr>
                <a:t>The whip</a:t>
              </a:r>
            </a:p>
            <a:p>
              <a:pPr marL="3085551" lvl="3" indent="-3429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2400" dirty="0">
                  <a:latin typeface="Montserrat Light" charset="0"/>
                  <a:ea typeface="Montserrat Light" charset="0"/>
                  <a:cs typeface="Montserrat Light" charset="0"/>
                </a:rPr>
                <a:t>Sticky Traps</a:t>
              </a: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71DCDB10-409A-4641-AEF0-333C5A9742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79425" y="4714832"/>
            <a:ext cx="8304776" cy="428633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D04A705-0D69-AC44-8779-D949FCFB3555}"/>
              </a:ext>
            </a:extLst>
          </p:cNvPr>
          <p:cNvSpPr txBox="1"/>
          <p:nvPr/>
        </p:nvSpPr>
        <p:spPr>
          <a:xfrm>
            <a:off x="5330825" y="12725400"/>
            <a:ext cx="17889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Introduction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EB6B799-B460-FD44-9923-463D8FD0F7B6}"/>
              </a:ext>
            </a:extLst>
          </p:cNvPr>
          <p:cNvSpPr txBox="1"/>
          <p:nvPr/>
        </p:nvSpPr>
        <p:spPr>
          <a:xfrm>
            <a:off x="8010697" y="12725400"/>
            <a:ext cx="19938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Game Concept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5004C62-44E9-2044-AEBF-11BCBE832DE9}"/>
              </a:ext>
            </a:extLst>
          </p:cNvPr>
          <p:cNvSpPr txBox="1"/>
          <p:nvPr/>
        </p:nvSpPr>
        <p:spPr>
          <a:xfrm>
            <a:off x="10802720" y="12725400"/>
            <a:ext cx="2131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Core Features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8DBFB7D-FD1D-E445-9379-5E771A3B879F}"/>
              </a:ext>
            </a:extLst>
          </p:cNvPr>
          <p:cNvSpPr txBox="1"/>
          <p:nvPr/>
        </p:nvSpPr>
        <p:spPr>
          <a:xfrm>
            <a:off x="13732521" y="12725400"/>
            <a:ext cx="17889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chemeClr val="accent1"/>
                </a:solidFill>
                <a:latin typeface="Montserrat ExtraBold" pitchFamily="2" charset="77"/>
                <a:ea typeface="Roboto" panose="02000000000000000000" pitchFamily="2" charset="0"/>
                <a:cs typeface="Roboto" panose="02000000000000000000" pitchFamily="2" charset="0"/>
              </a:rPr>
              <a:t>Scope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7911F07-8EBD-1A4C-BDC2-67060CF8A32A}"/>
              </a:ext>
            </a:extLst>
          </p:cNvPr>
          <p:cNvSpPr txBox="1"/>
          <p:nvPr/>
        </p:nvSpPr>
        <p:spPr>
          <a:xfrm>
            <a:off x="16434210" y="12725400"/>
            <a:ext cx="21964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Potential Issues</a:t>
            </a:r>
          </a:p>
        </p:txBody>
      </p:sp>
    </p:spTree>
    <p:extLst>
      <p:ext uri="{BB962C8B-B14F-4D97-AF65-F5344CB8AC3E}">
        <p14:creationId xmlns:p14="http://schemas.microsoft.com/office/powerpoint/2010/main" val="18664276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9E6F275C-89C6-7247-8FA1-BE73AC0E1949}"/>
              </a:ext>
            </a:extLst>
          </p:cNvPr>
          <p:cNvGrpSpPr/>
          <p:nvPr/>
        </p:nvGrpSpPr>
        <p:grpSpPr>
          <a:xfrm>
            <a:off x="1825625" y="4571218"/>
            <a:ext cx="9906000" cy="4667154"/>
            <a:chOff x="12597290" y="4571218"/>
            <a:chExt cx="11397037" cy="4667154"/>
          </a:xfrm>
        </p:grpSpPr>
        <p:sp>
          <p:nvSpPr>
            <p:cNvPr id="23" name="TextBox 22"/>
            <p:cNvSpPr txBox="1"/>
            <p:nvPr/>
          </p:nvSpPr>
          <p:spPr>
            <a:xfrm>
              <a:off x="12597290" y="5165146"/>
              <a:ext cx="11397037" cy="2800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800" b="1" dirty="0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Interaction with</a:t>
              </a:r>
            </a:p>
            <a:p>
              <a:r>
                <a:rPr lang="en-US" sz="8800" b="1" dirty="0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environment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12597290" y="4571218"/>
              <a:ext cx="631411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spc="600" dirty="0">
                  <a:solidFill>
                    <a:schemeClr val="tx2"/>
                  </a:solidFill>
                  <a:latin typeface="Montserrat Medium" charset="0"/>
                  <a:ea typeface="Montserrat Medium" charset="0"/>
                  <a:cs typeface="Montserrat Medium" charset="0"/>
                </a:rPr>
                <a:t>MAIN FEATURES #2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4764843" y="8095302"/>
              <a:ext cx="7061930" cy="11430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2400" dirty="0">
                  <a:latin typeface="Montserrat Light" charset="0"/>
                  <a:ea typeface="Montserrat Light" charset="0"/>
                  <a:cs typeface="Montserrat Light" charset="0"/>
                </a:rPr>
                <a:t>Mochi is able to grow and shrink to bypass doorways and exits.</a:t>
              </a: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DE28E171-4FC8-444C-8E72-125F729F6C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09084" y="3610377"/>
            <a:ext cx="2590800" cy="649524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D8BCB58F-942C-1B44-99B3-9FE95916822A}"/>
              </a:ext>
            </a:extLst>
          </p:cNvPr>
          <p:cNvSpPr txBox="1"/>
          <p:nvPr/>
        </p:nvSpPr>
        <p:spPr>
          <a:xfrm>
            <a:off x="5330825" y="12725400"/>
            <a:ext cx="17889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Introduction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D235A7F-09B3-3D44-8DF2-EE9EDC2487AF}"/>
              </a:ext>
            </a:extLst>
          </p:cNvPr>
          <p:cNvSpPr txBox="1"/>
          <p:nvPr/>
        </p:nvSpPr>
        <p:spPr>
          <a:xfrm>
            <a:off x="8010697" y="12725400"/>
            <a:ext cx="19938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Game Concept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B0B11E2-40D8-6149-82B1-D526CE89AC4F}"/>
              </a:ext>
            </a:extLst>
          </p:cNvPr>
          <p:cNvSpPr txBox="1"/>
          <p:nvPr/>
        </p:nvSpPr>
        <p:spPr>
          <a:xfrm>
            <a:off x="10802720" y="12725400"/>
            <a:ext cx="2131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Core Features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77F8AF3-CB35-2B4D-A6C8-6F5C49A5F9A1}"/>
              </a:ext>
            </a:extLst>
          </p:cNvPr>
          <p:cNvSpPr txBox="1"/>
          <p:nvPr/>
        </p:nvSpPr>
        <p:spPr>
          <a:xfrm>
            <a:off x="13732521" y="12725400"/>
            <a:ext cx="17889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chemeClr val="accent1"/>
                </a:solidFill>
                <a:latin typeface="Montserrat ExtraBold" pitchFamily="2" charset="77"/>
                <a:ea typeface="Roboto" panose="02000000000000000000" pitchFamily="2" charset="0"/>
                <a:cs typeface="Roboto" panose="02000000000000000000" pitchFamily="2" charset="0"/>
              </a:rPr>
              <a:t>Scope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141657E-A498-104F-BA66-DB7D72B54B70}"/>
              </a:ext>
            </a:extLst>
          </p:cNvPr>
          <p:cNvSpPr txBox="1"/>
          <p:nvPr/>
        </p:nvSpPr>
        <p:spPr>
          <a:xfrm>
            <a:off x="16434210" y="12725400"/>
            <a:ext cx="21964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Potential Issues</a:t>
            </a:r>
          </a:p>
        </p:txBody>
      </p:sp>
    </p:spTree>
    <p:extLst>
      <p:ext uri="{BB962C8B-B14F-4D97-AF65-F5344CB8AC3E}">
        <p14:creationId xmlns:p14="http://schemas.microsoft.com/office/powerpoint/2010/main" val="2503592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924280" y="5042119"/>
            <a:ext cx="17680200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b="1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Who</a:t>
            </a:r>
          </a:p>
          <a:p>
            <a:r>
              <a:rPr lang="en-US" sz="11500" b="1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We are.</a:t>
            </a:r>
          </a:p>
        </p:txBody>
      </p:sp>
      <p:sp>
        <p:nvSpPr>
          <p:cNvPr id="16" name="TextBox 15"/>
          <p:cNvSpPr txBox="1"/>
          <p:nvPr/>
        </p:nvSpPr>
        <p:spPr>
          <a:xfrm rot="16200000">
            <a:off x="-1120596" y="5019184"/>
            <a:ext cx="61870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spc="600" dirty="0">
                <a:latin typeface="Montserrat" charset="0"/>
                <a:ea typeface="Montserrat" charset="0"/>
                <a:cs typeface="Montserrat" charset="0"/>
              </a:rPr>
              <a:t>INTRODUCTION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924281" y="4580454"/>
            <a:ext cx="61870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pc="600" dirty="0">
                <a:solidFill>
                  <a:schemeClr val="tx2"/>
                </a:solidFill>
                <a:latin typeface="Montserrat Medium" charset="0"/>
                <a:ea typeface="Montserrat Medium" charset="0"/>
                <a:cs typeface="Montserrat Medium" charset="0"/>
              </a:rPr>
              <a:t>mochi</a:t>
            </a:r>
          </a:p>
        </p:txBody>
      </p:sp>
    </p:spTree>
    <p:extLst>
      <p:ext uri="{BB962C8B-B14F-4D97-AF65-F5344CB8AC3E}">
        <p14:creationId xmlns:p14="http://schemas.microsoft.com/office/powerpoint/2010/main" val="403943720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9E6F275C-89C6-7247-8FA1-BE73AC0E1949}"/>
              </a:ext>
            </a:extLst>
          </p:cNvPr>
          <p:cNvGrpSpPr/>
          <p:nvPr/>
        </p:nvGrpSpPr>
        <p:grpSpPr>
          <a:xfrm>
            <a:off x="1825625" y="4571218"/>
            <a:ext cx="9906000" cy="4670028"/>
            <a:chOff x="12597290" y="4571218"/>
            <a:chExt cx="11397037" cy="4670028"/>
          </a:xfrm>
        </p:grpSpPr>
        <p:sp>
          <p:nvSpPr>
            <p:cNvPr id="23" name="TextBox 22"/>
            <p:cNvSpPr txBox="1"/>
            <p:nvPr/>
          </p:nvSpPr>
          <p:spPr>
            <a:xfrm>
              <a:off x="12597290" y="5165146"/>
              <a:ext cx="11397037" cy="2800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800" b="1" dirty="0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Animated Cutscene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12597290" y="4571218"/>
              <a:ext cx="631411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spc="600" dirty="0">
                  <a:solidFill>
                    <a:schemeClr val="tx2"/>
                  </a:solidFill>
                  <a:latin typeface="Montserrat Medium" charset="0"/>
                  <a:ea typeface="Montserrat Medium" charset="0"/>
                  <a:cs typeface="Montserrat Medium" charset="0"/>
                </a:rPr>
                <a:t>MAIN FEATURES #3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4764843" y="8098176"/>
              <a:ext cx="7061930" cy="11430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2400" dirty="0">
                  <a:latin typeface="Montserrat Light" charset="0"/>
                  <a:ea typeface="Montserrat Light" charset="0"/>
                  <a:cs typeface="Montserrat Light" charset="0"/>
                </a:rPr>
                <a:t>Pixel animated cutscene using </a:t>
              </a:r>
              <a:r>
                <a:rPr lang="en-US" sz="2400" dirty="0" err="1">
                  <a:latin typeface="Montserrat Light" charset="0"/>
                  <a:ea typeface="Montserrat Light" charset="0"/>
                  <a:cs typeface="Montserrat Light" charset="0"/>
                </a:rPr>
                <a:t>printf</a:t>
              </a:r>
              <a:r>
                <a:rPr lang="en-US" sz="2400" dirty="0">
                  <a:latin typeface="Montserrat Light" charset="0"/>
                  <a:ea typeface="Montserrat Light" charset="0"/>
                  <a:cs typeface="Montserrat Light" charset="0"/>
                </a:rPr>
                <a:t>()s to make the story more interactive.</a:t>
              </a: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CE612CA0-A26E-E345-A59E-C7F87A17D1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57233" y="3562303"/>
            <a:ext cx="5749160" cy="6591394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B001D2D-94E5-614F-BEF8-D1DAC9EE8F63}"/>
              </a:ext>
            </a:extLst>
          </p:cNvPr>
          <p:cNvSpPr txBox="1"/>
          <p:nvPr/>
        </p:nvSpPr>
        <p:spPr>
          <a:xfrm>
            <a:off x="5330825" y="12725400"/>
            <a:ext cx="17889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Introduction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8FEF4B9-2C79-2A49-A43D-6A70BB171CF6}"/>
              </a:ext>
            </a:extLst>
          </p:cNvPr>
          <p:cNvSpPr txBox="1"/>
          <p:nvPr/>
        </p:nvSpPr>
        <p:spPr>
          <a:xfrm>
            <a:off x="8010697" y="12725400"/>
            <a:ext cx="19938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Game Concept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DFD2E11-2C8E-B247-A2A7-BC3804769A25}"/>
              </a:ext>
            </a:extLst>
          </p:cNvPr>
          <p:cNvSpPr txBox="1"/>
          <p:nvPr/>
        </p:nvSpPr>
        <p:spPr>
          <a:xfrm>
            <a:off x="10802720" y="12725400"/>
            <a:ext cx="2131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Core Features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A55242B-84C6-7D40-948A-411E7D5A232A}"/>
              </a:ext>
            </a:extLst>
          </p:cNvPr>
          <p:cNvSpPr txBox="1"/>
          <p:nvPr/>
        </p:nvSpPr>
        <p:spPr>
          <a:xfrm>
            <a:off x="13732521" y="12725400"/>
            <a:ext cx="17889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chemeClr val="accent1"/>
                </a:solidFill>
                <a:latin typeface="Montserrat ExtraBold" pitchFamily="2" charset="77"/>
                <a:ea typeface="Roboto" panose="02000000000000000000" pitchFamily="2" charset="0"/>
                <a:cs typeface="Roboto" panose="02000000000000000000" pitchFamily="2" charset="0"/>
              </a:rPr>
              <a:t>Scope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2DD5FFB-06C4-3046-8CDF-35BC9FD943B5}"/>
              </a:ext>
            </a:extLst>
          </p:cNvPr>
          <p:cNvSpPr txBox="1"/>
          <p:nvPr/>
        </p:nvSpPr>
        <p:spPr>
          <a:xfrm>
            <a:off x="16434210" y="12725400"/>
            <a:ext cx="21964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Potential Issues</a:t>
            </a:r>
          </a:p>
        </p:txBody>
      </p:sp>
    </p:spTree>
    <p:extLst>
      <p:ext uri="{BB962C8B-B14F-4D97-AF65-F5344CB8AC3E}">
        <p14:creationId xmlns:p14="http://schemas.microsoft.com/office/powerpoint/2010/main" val="174493729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924280" y="5042119"/>
            <a:ext cx="176802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Project</a:t>
            </a:r>
          </a:p>
          <a:p>
            <a:r>
              <a:rPr lang="en-US" sz="7200" b="1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Timeline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924281" y="4580454"/>
            <a:ext cx="61870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pc="600" dirty="0">
                <a:solidFill>
                  <a:schemeClr val="tx2"/>
                </a:solidFill>
                <a:latin typeface="Montserrat Medium" charset="0"/>
                <a:ea typeface="Montserrat Medium" charset="0"/>
                <a:cs typeface="Montserrat Medium" charset="0"/>
              </a:rPr>
              <a:t>mochi</a:t>
            </a:r>
          </a:p>
        </p:txBody>
      </p:sp>
    </p:spTree>
    <p:extLst>
      <p:ext uri="{BB962C8B-B14F-4D97-AF65-F5344CB8AC3E}">
        <p14:creationId xmlns:p14="http://schemas.microsoft.com/office/powerpoint/2010/main" val="41333965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3504530" y="2924689"/>
            <a:ext cx="10974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Project Timeline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369684" y="2463791"/>
            <a:ext cx="61870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pc="600" dirty="0">
                <a:solidFill>
                  <a:schemeClr val="tx2"/>
                </a:solidFill>
                <a:latin typeface="Montserrat Medium" charset="0"/>
                <a:ea typeface="Montserrat Medium" charset="0"/>
                <a:cs typeface="Montserrat Medium" charset="0"/>
              </a:rPr>
              <a:t>YOU CAN WRITE HERE</a:t>
            </a:r>
          </a:p>
        </p:txBody>
      </p:sp>
      <p:sp>
        <p:nvSpPr>
          <p:cNvPr id="13" name="TextBox 12"/>
          <p:cNvSpPr txBox="1"/>
          <p:nvPr/>
        </p:nvSpPr>
        <p:spPr>
          <a:xfrm rot="16200000">
            <a:off x="-1120596" y="2902521"/>
            <a:ext cx="61870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spc="600" dirty="0">
                <a:latin typeface="Montserrat" charset="0"/>
                <a:ea typeface="Montserrat" charset="0"/>
                <a:cs typeface="Montserrat" charset="0"/>
              </a:rPr>
              <a:t>PROJECT MOCHI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9099BD5-09E6-DD49-9E35-15C92EB6BCB8}"/>
              </a:ext>
            </a:extLst>
          </p:cNvPr>
          <p:cNvSpPr txBox="1"/>
          <p:nvPr/>
        </p:nvSpPr>
        <p:spPr>
          <a:xfrm>
            <a:off x="5330825" y="12725400"/>
            <a:ext cx="17889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Introduction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D9DC6A-A865-1D4A-A811-23306591A98E}"/>
              </a:ext>
            </a:extLst>
          </p:cNvPr>
          <p:cNvSpPr txBox="1"/>
          <p:nvPr/>
        </p:nvSpPr>
        <p:spPr>
          <a:xfrm>
            <a:off x="8010697" y="12725400"/>
            <a:ext cx="19938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Game Concept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2046161-2CD4-284A-A01A-7C9DDE89DFC6}"/>
              </a:ext>
            </a:extLst>
          </p:cNvPr>
          <p:cNvSpPr txBox="1"/>
          <p:nvPr/>
        </p:nvSpPr>
        <p:spPr>
          <a:xfrm>
            <a:off x="10802720" y="12725400"/>
            <a:ext cx="2131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Core Features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EC89BF3-F02E-2945-B63B-A29F0A2D7791}"/>
              </a:ext>
            </a:extLst>
          </p:cNvPr>
          <p:cNvSpPr txBox="1"/>
          <p:nvPr/>
        </p:nvSpPr>
        <p:spPr>
          <a:xfrm>
            <a:off x="13732521" y="12725400"/>
            <a:ext cx="17889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chemeClr val="accent1"/>
                </a:solidFill>
                <a:latin typeface="Montserrat ExtraBold" pitchFamily="2" charset="77"/>
                <a:ea typeface="Roboto" panose="02000000000000000000" pitchFamily="2" charset="0"/>
                <a:cs typeface="Roboto" panose="02000000000000000000" pitchFamily="2" charset="0"/>
              </a:rPr>
              <a:t>Scope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0B71C21-3125-A04B-9785-01338EB57412}"/>
              </a:ext>
            </a:extLst>
          </p:cNvPr>
          <p:cNvSpPr txBox="1"/>
          <p:nvPr/>
        </p:nvSpPr>
        <p:spPr>
          <a:xfrm>
            <a:off x="16434210" y="12725400"/>
            <a:ext cx="21964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Potential Issues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1C6BF64-9DC7-114E-BA06-A633E524ED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7030" y="4125018"/>
            <a:ext cx="12883590" cy="7636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146836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924280" y="5042119"/>
            <a:ext cx="176802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Risk and</a:t>
            </a:r>
          </a:p>
          <a:p>
            <a:r>
              <a:rPr lang="en-US" sz="7200" b="1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Potential issues.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924281" y="4580454"/>
            <a:ext cx="61870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pc="600" dirty="0">
                <a:solidFill>
                  <a:schemeClr val="tx2"/>
                </a:solidFill>
                <a:latin typeface="Montserrat Medium" charset="0"/>
                <a:ea typeface="Montserrat Medium" charset="0"/>
                <a:cs typeface="Montserrat Medium" charset="0"/>
              </a:rPr>
              <a:t>mochi</a:t>
            </a:r>
          </a:p>
        </p:txBody>
      </p:sp>
    </p:spTree>
    <p:extLst>
      <p:ext uri="{BB962C8B-B14F-4D97-AF65-F5344CB8AC3E}">
        <p14:creationId xmlns:p14="http://schemas.microsoft.com/office/powerpoint/2010/main" val="75160767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9E6F275C-89C6-7247-8FA1-BE73AC0E1949}"/>
              </a:ext>
            </a:extLst>
          </p:cNvPr>
          <p:cNvGrpSpPr/>
          <p:nvPr/>
        </p:nvGrpSpPr>
        <p:grpSpPr>
          <a:xfrm>
            <a:off x="1825625" y="3048000"/>
            <a:ext cx="11582400" cy="7437143"/>
            <a:chOff x="12597290" y="4571218"/>
            <a:chExt cx="13325766" cy="7437143"/>
          </a:xfrm>
        </p:grpSpPr>
        <p:sp>
          <p:nvSpPr>
            <p:cNvPr id="23" name="TextBox 22"/>
            <p:cNvSpPr txBox="1"/>
            <p:nvPr/>
          </p:nvSpPr>
          <p:spPr>
            <a:xfrm>
              <a:off x="12597290" y="5165146"/>
              <a:ext cx="13325766" cy="2800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800" b="1" dirty="0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Scaling and shrinking of Mochi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12597290" y="4571218"/>
              <a:ext cx="631411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spc="600" dirty="0">
                  <a:solidFill>
                    <a:srgbClr val="FF0000"/>
                  </a:solidFill>
                  <a:latin typeface="Montserrat Medium" charset="0"/>
                  <a:ea typeface="Montserrat Medium" charset="0"/>
                  <a:cs typeface="Montserrat Medium" charset="0"/>
                </a:rPr>
                <a:t>PROJECTED RISKS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4764843" y="8095302"/>
              <a:ext cx="8615797" cy="39130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57117" lvl="1" indent="-3429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2400" dirty="0">
                  <a:latin typeface="Montserrat Light" charset="0"/>
                  <a:ea typeface="Montserrat Light" charset="0"/>
                  <a:cs typeface="Montserrat Light" charset="0"/>
                </a:rPr>
                <a:t>Converting Viewpoint of game from top down to a sort of side aerial view [bomber-man style]</a:t>
              </a:r>
            </a:p>
            <a:p>
              <a:pPr marL="1257117" lvl="1" indent="-3429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endParaRPr lang="en-US" sz="2400" dirty="0">
                <a:latin typeface="Montserrat Light" charset="0"/>
                <a:ea typeface="Montserrat Light" charset="0"/>
                <a:cs typeface="Montserrat Light" charset="0"/>
              </a:endParaRPr>
            </a:p>
            <a:p>
              <a:pPr marL="1257117" lvl="1" indent="-3429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endParaRPr lang="en-US" sz="2400" dirty="0">
                <a:latin typeface="Montserrat Light" charset="0"/>
                <a:ea typeface="Montserrat Light" charset="0"/>
                <a:cs typeface="Montserrat Light" charset="0"/>
              </a:endParaRPr>
            </a:p>
            <a:p>
              <a:pPr marL="1257117" lvl="1" indent="-3429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2400" dirty="0">
                  <a:latin typeface="Montserrat Light" charset="0"/>
                  <a:ea typeface="Montserrat Light" charset="0"/>
                  <a:cs typeface="Montserrat Light" charset="0"/>
                </a:rPr>
                <a:t>Will be doing everything on a top-down basis first, aesthetics later</a:t>
              </a:r>
            </a:p>
            <a:p>
              <a:pPr marL="342900" indent="-3429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endParaRPr lang="en-US" sz="2400" dirty="0">
                <a:latin typeface="Montserrat Light" charset="0"/>
                <a:ea typeface="Montserrat Light" charset="0"/>
                <a:cs typeface="Montserrat Light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CFB4E61-0274-D84A-9B5E-4F524DC7AB32}"/>
                </a:ext>
              </a:extLst>
            </p:cNvPr>
            <p:cNvSpPr txBox="1"/>
            <p:nvPr/>
          </p:nvSpPr>
          <p:spPr>
            <a:xfrm>
              <a:off x="12597290" y="10105623"/>
              <a:ext cx="631411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spc="600" dirty="0">
                  <a:solidFill>
                    <a:srgbClr val="00B050"/>
                  </a:solidFill>
                  <a:latin typeface="Montserrat Medium" charset="0"/>
                  <a:ea typeface="Montserrat Medium" charset="0"/>
                  <a:cs typeface="Montserrat Medium" charset="0"/>
                </a:rPr>
                <a:t>MITIGATION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D8BCB58F-942C-1B44-99B3-9FE95916822A}"/>
              </a:ext>
            </a:extLst>
          </p:cNvPr>
          <p:cNvSpPr txBox="1"/>
          <p:nvPr/>
        </p:nvSpPr>
        <p:spPr>
          <a:xfrm>
            <a:off x="5330825" y="12725400"/>
            <a:ext cx="17889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Introduction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D235A7F-09B3-3D44-8DF2-EE9EDC2487AF}"/>
              </a:ext>
            </a:extLst>
          </p:cNvPr>
          <p:cNvSpPr txBox="1"/>
          <p:nvPr/>
        </p:nvSpPr>
        <p:spPr>
          <a:xfrm>
            <a:off x="8010697" y="12725400"/>
            <a:ext cx="19938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Game Concept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B0B11E2-40D8-6149-82B1-D526CE89AC4F}"/>
              </a:ext>
            </a:extLst>
          </p:cNvPr>
          <p:cNvSpPr txBox="1"/>
          <p:nvPr/>
        </p:nvSpPr>
        <p:spPr>
          <a:xfrm>
            <a:off x="10802720" y="12725400"/>
            <a:ext cx="2131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Core Features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77F8AF3-CB35-2B4D-A6C8-6F5C49A5F9A1}"/>
              </a:ext>
            </a:extLst>
          </p:cNvPr>
          <p:cNvSpPr txBox="1"/>
          <p:nvPr/>
        </p:nvSpPr>
        <p:spPr>
          <a:xfrm>
            <a:off x="13732521" y="12725400"/>
            <a:ext cx="17889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60000"/>
                    <a:lumOff val="40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Scope</a:t>
            </a:r>
            <a:endParaRPr lang="en-US" sz="1400" dirty="0">
              <a:solidFill>
                <a:schemeClr val="tx1">
                  <a:lumMod val="60000"/>
                  <a:lumOff val="40000"/>
                </a:schemeClr>
              </a:solidFill>
              <a:latin typeface="Montserrat Medium" pitchFamily="2" charset="77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141657E-A498-104F-BA66-DB7D72B54B70}"/>
              </a:ext>
            </a:extLst>
          </p:cNvPr>
          <p:cNvSpPr txBox="1"/>
          <p:nvPr/>
        </p:nvSpPr>
        <p:spPr>
          <a:xfrm>
            <a:off x="16434209" y="12725400"/>
            <a:ext cx="23840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/>
                </a:solidFill>
                <a:latin typeface="Montserrat ExtraBold" pitchFamily="2" charset="77"/>
                <a:ea typeface="Roboto" panose="02000000000000000000" pitchFamily="2" charset="0"/>
                <a:cs typeface="Roboto" panose="02000000000000000000" pitchFamily="2" charset="0"/>
              </a:rPr>
              <a:t>Potential Issues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FA8D80-0025-0C4E-92CA-1A8995D3A1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15071" y="6172200"/>
            <a:ext cx="4168618" cy="3110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5269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9E6F275C-89C6-7247-8FA1-BE73AC0E1949}"/>
              </a:ext>
            </a:extLst>
          </p:cNvPr>
          <p:cNvGrpSpPr/>
          <p:nvPr/>
        </p:nvGrpSpPr>
        <p:grpSpPr>
          <a:xfrm>
            <a:off x="1825625" y="3048000"/>
            <a:ext cx="11582400" cy="7437143"/>
            <a:chOff x="12597290" y="4571218"/>
            <a:chExt cx="13325766" cy="7437143"/>
          </a:xfrm>
        </p:grpSpPr>
        <p:sp>
          <p:nvSpPr>
            <p:cNvPr id="23" name="TextBox 22"/>
            <p:cNvSpPr txBox="1"/>
            <p:nvPr/>
          </p:nvSpPr>
          <p:spPr>
            <a:xfrm>
              <a:off x="12597290" y="5165146"/>
              <a:ext cx="13325766" cy="2800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800" b="1" dirty="0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Level </a:t>
              </a:r>
            </a:p>
            <a:p>
              <a:r>
                <a:rPr lang="en-US" sz="8800" b="1" dirty="0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Design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12597290" y="4571218"/>
              <a:ext cx="631411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spc="600" dirty="0">
                  <a:solidFill>
                    <a:srgbClr val="FF0000"/>
                  </a:solidFill>
                  <a:latin typeface="Montserrat Medium" charset="0"/>
                  <a:ea typeface="Montserrat Medium" charset="0"/>
                  <a:cs typeface="Montserrat Medium" charset="0"/>
                </a:rPr>
                <a:t>PROJECTED RISKS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4764843" y="8095302"/>
              <a:ext cx="10281518" cy="39130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57117" lvl="1" indent="-3429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2400" dirty="0">
                  <a:latin typeface="Montserrat Light" charset="0"/>
                  <a:ea typeface="Montserrat Light" charset="0"/>
                  <a:cs typeface="Montserrat Light" charset="0"/>
                </a:rPr>
                <a:t>Very difficult to come up with a complex level design as well as balance the puzzle.</a:t>
              </a:r>
            </a:p>
            <a:p>
              <a:pPr marL="1257117" lvl="1" indent="-3429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endParaRPr lang="en-US" sz="2400" dirty="0">
                <a:latin typeface="Montserrat Light" charset="0"/>
                <a:ea typeface="Montserrat Light" charset="0"/>
                <a:cs typeface="Montserrat Light" charset="0"/>
              </a:endParaRPr>
            </a:p>
            <a:p>
              <a:pPr marL="1257117" lvl="1" indent="-3429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endParaRPr lang="en-US" sz="2400" dirty="0">
                <a:latin typeface="Montserrat Light" charset="0"/>
                <a:ea typeface="Montserrat Light" charset="0"/>
                <a:cs typeface="Montserrat Light" charset="0"/>
              </a:endParaRPr>
            </a:p>
            <a:p>
              <a:pPr marL="1257117" lvl="1" indent="-3429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2400" dirty="0">
                  <a:latin typeface="Montserrat Light" charset="0"/>
                  <a:ea typeface="Montserrat Light" charset="0"/>
                  <a:cs typeface="Montserrat Light" charset="0"/>
                </a:rPr>
                <a:t>1 Tutorial map, 4 more progressive learning maps W new elements introduced slowly, last 3 maps difficult to clear with all elements included</a:t>
              </a: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D0DCEC1A-028F-ED45-80F6-4141501E5CE4}"/>
              </a:ext>
            </a:extLst>
          </p:cNvPr>
          <p:cNvSpPr txBox="1"/>
          <p:nvPr/>
        </p:nvSpPr>
        <p:spPr>
          <a:xfrm>
            <a:off x="1825625" y="8528613"/>
            <a:ext cx="54880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pc="600" dirty="0">
                <a:solidFill>
                  <a:srgbClr val="00B050"/>
                </a:solidFill>
                <a:latin typeface="Montserrat Medium" charset="0"/>
                <a:ea typeface="Montserrat Medium" charset="0"/>
                <a:cs typeface="Montserrat Medium" charset="0"/>
              </a:rPr>
              <a:t>MITIGATION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972B7AE-F88D-274D-BC6D-2A531B5FB3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37915" y="4823396"/>
            <a:ext cx="6200557" cy="522843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835028F-3E81-8E4C-BF13-1C440EC04017}"/>
              </a:ext>
            </a:extLst>
          </p:cNvPr>
          <p:cNvSpPr txBox="1"/>
          <p:nvPr/>
        </p:nvSpPr>
        <p:spPr>
          <a:xfrm>
            <a:off x="5330825" y="12725400"/>
            <a:ext cx="17889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Introduction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AEAE196-42B8-064F-A6C4-E5CFEB0EDA90}"/>
              </a:ext>
            </a:extLst>
          </p:cNvPr>
          <p:cNvSpPr txBox="1"/>
          <p:nvPr/>
        </p:nvSpPr>
        <p:spPr>
          <a:xfrm>
            <a:off x="8010697" y="12725400"/>
            <a:ext cx="19938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Game Concept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C1D6F36-D7C5-6B48-94B4-950C3426A68D}"/>
              </a:ext>
            </a:extLst>
          </p:cNvPr>
          <p:cNvSpPr txBox="1"/>
          <p:nvPr/>
        </p:nvSpPr>
        <p:spPr>
          <a:xfrm>
            <a:off x="10802720" y="12725400"/>
            <a:ext cx="2131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Core Features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77FCDE0-E68A-DA49-8950-5058DB879462}"/>
              </a:ext>
            </a:extLst>
          </p:cNvPr>
          <p:cNvSpPr txBox="1"/>
          <p:nvPr/>
        </p:nvSpPr>
        <p:spPr>
          <a:xfrm>
            <a:off x="13732521" y="12725400"/>
            <a:ext cx="17889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60000"/>
                    <a:lumOff val="40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Scope</a:t>
            </a:r>
            <a:endParaRPr lang="en-US" sz="1400" dirty="0">
              <a:solidFill>
                <a:schemeClr val="tx1">
                  <a:lumMod val="60000"/>
                  <a:lumOff val="40000"/>
                </a:schemeClr>
              </a:solidFill>
              <a:latin typeface="Montserrat Medium" pitchFamily="2" charset="77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4EE9744-C136-7342-A0E0-7F5DDF261DFB}"/>
              </a:ext>
            </a:extLst>
          </p:cNvPr>
          <p:cNvSpPr txBox="1"/>
          <p:nvPr/>
        </p:nvSpPr>
        <p:spPr>
          <a:xfrm>
            <a:off x="16434209" y="12725400"/>
            <a:ext cx="23840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/>
                </a:solidFill>
                <a:latin typeface="Montserrat ExtraBold" pitchFamily="2" charset="77"/>
                <a:ea typeface="Roboto" panose="02000000000000000000" pitchFamily="2" charset="0"/>
                <a:cs typeface="Roboto" panose="02000000000000000000" pitchFamily="2" charset="0"/>
              </a:rPr>
              <a:t>Potential Issues</a:t>
            </a:r>
          </a:p>
        </p:txBody>
      </p:sp>
    </p:spTree>
    <p:extLst>
      <p:ext uri="{BB962C8B-B14F-4D97-AF65-F5344CB8AC3E}">
        <p14:creationId xmlns:p14="http://schemas.microsoft.com/office/powerpoint/2010/main" val="250531102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9E6F275C-89C6-7247-8FA1-BE73AC0E1949}"/>
              </a:ext>
            </a:extLst>
          </p:cNvPr>
          <p:cNvGrpSpPr/>
          <p:nvPr/>
        </p:nvGrpSpPr>
        <p:grpSpPr>
          <a:xfrm>
            <a:off x="1825625" y="3043453"/>
            <a:ext cx="11582400" cy="6329147"/>
            <a:chOff x="12597290" y="4571218"/>
            <a:chExt cx="13325766" cy="6329147"/>
          </a:xfrm>
        </p:grpSpPr>
        <p:sp>
          <p:nvSpPr>
            <p:cNvPr id="23" name="TextBox 22"/>
            <p:cNvSpPr txBox="1"/>
            <p:nvPr/>
          </p:nvSpPr>
          <p:spPr>
            <a:xfrm>
              <a:off x="12597290" y="5165146"/>
              <a:ext cx="13325766" cy="2800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800" b="1" dirty="0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Enemy</a:t>
              </a:r>
            </a:p>
            <a:p>
              <a:r>
                <a:rPr lang="en-US" sz="8800" b="1" dirty="0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Pathing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12597290" y="4571218"/>
              <a:ext cx="631411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spc="600" dirty="0">
                  <a:solidFill>
                    <a:srgbClr val="FF0000"/>
                  </a:solidFill>
                  <a:latin typeface="Montserrat Medium" charset="0"/>
                  <a:ea typeface="Montserrat Medium" charset="0"/>
                  <a:cs typeface="Montserrat Medium" charset="0"/>
                </a:rPr>
                <a:t>PROJECTED RISKS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4764843" y="8095302"/>
              <a:ext cx="8160762" cy="28050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257117" lvl="1" indent="-3429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2400" dirty="0">
                  <a:latin typeface="Montserrat Light" charset="0"/>
                  <a:ea typeface="Montserrat Light" charset="0"/>
                  <a:cs typeface="Montserrat Light" charset="0"/>
                </a:rPr>
                <a:t>No idea how to create a pathing algorithm to "hunt" for Mochi if he is found</a:t>
              </a:r>
            </a:p>
            <a:p>
              <a:pPr marL="1257117" lvl="1" indent="-3429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endParaRPr lang="en-US" sz="2400" dirty="0">
                <a:latin typeface="Montserrat Light" charset="0"/>
                <a:ea typeface="Montserrat Light" charset="0"/>
                <a:cs typeface="Montserrat Light" charset="0"/>
              </a:endParaRPr>
            </a:p>
            <a:p>
              <a:pPr marL="1257117" lvl="1" indent="-3429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endParaRPr lang="en-US" sz="2400" dirty="0">
                <a:latin typeface="Montserrat Light" charset="0"/>
                <a:ea typeface="Montserrat Light" charset="0"/>
                <a:cs typeface="Montserrat Light" charset="0"/>
              </a:endParaRPr>
            </a:p>
            <a:p>
              <a:pPr marL="1257117" lvl="1" indent="-3429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2400" dirty="0">
                  <a:latin typeface="Montserrat Light" charset="0"/>
                  <a:ea typeface="Montserrat Light" charset="0"/>
                  <a:cs typeface="Montserrat Light" charset="0"/>
                </a:rPr>
                <a:t>Design a fixed enemy patrol route system first</a:t>
              </a: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7738C8F6-3833-FF42-904F-5CD89B007128}"/>
              </a:ext>
            </a:extLst>
          </p:cNvPr>
          <p:cNvSpPr txBox="1"/>
          <p:nvPr/>
        </p:nvSpPr>
        <p:spPr>
          <a:xfrm>
            <a:off x="1815523" y="8530635"/>
            <a:ext cx="54880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pc="600" dirty="0">
                <a:solidFill>
                  <a:srgbClr val="00B050"/>
                </a:solidFill>
                <a:latin typeface="Montserrat Medium" charset="0"/>
                <a:ea typeface="Montserrat Medium" charset="0"/>
                <a:cs typeface="Montserrat Medium" charset="0"/>
              </a:rPr>
              <a:t>MITIGATION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CBCC345-D82A-9B45-A8E7-A4BCC5E619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47857" y="6273059"/>
            <a:ext cx="6570568" cy="338570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3ED849A-56C5-DB41-B5E5-7C9BA87C346D}"/>
              </a:ext>
            </a:extLst>
          </p:cNvPr>
          <p:cNvSpPr txBox="1"/>
          <p:nvPr/>
        </p:nvSpPr>
        <p:spPr>
          <a:xfrm>
            <a:off x="5330825" y="12725400"/>
            <a:ext cx="17889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Introduction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B4BF83F-AD12-D74C-AF17-00B5F56357D6}"/>
              </a:ext>
            </a:extLst>
          </p:cNvPr>
          <p:cNvSpPr txBox="1"/>
          <p:nvPr/>
        </p:nvSpPr>
        <p:spPr>
          <a:xfrm>
            <a:off x="8010697" y="12725400"/>
            <a:ext cx="19938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Game Concept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2E3F4A0-0024-154C-9BD6-106846D1E893}"/>
              </a:ext>
            </a:extLst>
          </p:cNvPr>
          <p:cNvSpPr txBox="1"/>
          <p:nvPr/>
        </p:nvSpPr>
        <p:spPr>
          <a:xfrm>
            <a:off x="10802720" y="12725400"/>
            <a:ext cx="2131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Core Features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3EE1C53-2F35-F842-9F3C-46A5F7338898}"/>
              </a:ext>
            </a:extLst>
          </p:cNvPr>
          <p:cNvSpPr txBox="1"/>
          <p:nvPr/>
        </p:nvSpPr>
        <p:spPr>
          <a:xfrm>
            <a:off x="13732521" y="12725400"/>
            <a:ext cx="17889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60000"/>
                    <a:lumOff val="40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Scope</a:t>
            </a:r>
            <a:endParaRPr lang="en-US" sz="1400" dirty="0">
              <a:solidFill>
                <a:schemeClr val="tx1">
                  <a:lumMod val="60000"/>
                  <a:lumOff val="40000"/>
                </a:schemeClr>
              </a:solidFill>
              <a:latin typeface="Montserrat Medium" pitchFamily="2" charset="77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7D1F6F7-FBD4-D849-9320-417489066EBC}"/>
              </a:ext>
            </a:extLst>
          </p:cNvPr>
          <p:cNvSpPr txBox="1"/>
          <p:nvPr/>
        </p:nvSpPr>
        <p:spPr>
          <a:xfrm>
            <a:off x="16434209" y="12725400"/>
            <a:ext cx="23840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/>
                </a:solidFill>
                <a:latin typeface="Montserrat ExtraBold" pitchFamily="2" charset="77"/>
                <a:ea typeface="Roboto" panose="02000000000000000000" pitchFamily="2" charset="0"/>
                <a:cs typeface="Roboto" panose="02000000000000000000" pitchFamily="2" charset="0"/>
              </a:rPr>
              <a:t>Potential Issues</a:t>
            </a:r>
          </a:p>
        </p:txBody>
      </p:sp>
    </p:spTree>
    <p:extLst>
      <p:ext uri="{BB962C8B-B14F-4D97-AF65-F5344CB8AC3E}">
        <p14:creationId xmlns:p14="http://schemas.microsoft.com/office/powerpoint/2010/main" val="345238896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5E02AFC-BCEC-0148-BD3E-3D70D5E914A2}"/>
              </a:ext>
            </a:extLst>
          </p:cNvPr>
          <p:cNvGrpSpPr/>
          <p:nvPr/>
        </p:nvGrpSpPr>
        <p:grpSpPr>
          <a:xfrm>
            <a:off x="5247095" y="4755244"/>
            <a:ext cx="13883460" cy="4205512"/>
            <a:chOff x="5257980" y="4633688"/>
            <a:chExt cx="13883460" cy="4205512"/>
          </a:xfrm>
        </p:grpSpPr>
        <p:sp>
          <p:nvSpPr>
            <p:cNvPr id="10" name="TextBox 9"/>
            <p:cNvSpPr txBox="1"/>
            <p:nvPr/>
          </p:nvSpPr>
          <p:spPr>
            <a:xfrm>
              <a:off x="5257980" y="6541437"/>
              <a:ext cx="13883460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600" b="1" spc="600" dirty="0">
                  <a:solidFill>
                    <a:schemeClr val="accent1"/>
                  </a:solidFill>
                  <a:latin typeface="Montserrat" charset="0"/>
                  <a:ea typeface="Montserrat" charset="0"/>
                  <a:cs typeface="Montserrat" charset="0"/>
                </a:rPr>
                <a:t>Thank you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7211347" y="8009549"/>
              <a:ext cx="9976727" cy="8296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5400" baseline="-25000" dirty="0">
                  <a:latin typeface="Montserrat Light" charset="0"/>
                  <a:ea typeface="Montserrat Light" charset="0"/>
                  <a:cs typeface="Montserrat Light" charset="0"/>
                </a:rPr>
                <a:t>mochi.</a:t>
              </a:r>
            </a:p>
          </p:txBody>
        </p:sp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46EF5B7C-72FC-344D-855A-A95F94D1C01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382375" y="4633688"/>
              <a:ext cx="1612900" cy="17399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692778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9E6F275C-89C6-7247-8FA1-BE73AC0E1949}"/>
              </a:ext>
            </a:extLst>
          </p:cNvPr>
          <p:cNvGrpSpPr/>
          <p:nvPr/>
        </p:nvGrpSpPr>
        <p:grpSpPr>
          <a:xfrm>
            <a:off x="334588" y="4571218"/>
            <a:ext cx="11397037" cy="5029982"/>
            <a:chOff x="12597290" y="4571218"/>
            <a:chExt cx="11397037" cy="5029982"/>
          </a:xfrm>
        </p:grpSpPr>
        <p:grpSp>
          <p:nvGrpSpPr>
            <p:cNvPr id="22" name="Group 21"/>
            <p:cNvGrpSpPr/>
            <p:nvPr/>
          </p:nvGrpSpPr>
          <p:grpSpPr>
            <a:xfrm>
              <a:off x="16288733" y="8668428"/>
              <a:ext cx="3984666" cy="932772"/>
              <a:chOff x="1979795" y="9589765"/>
              <a:chExt cx="6187062" cy="1448333"/>
            </a:xfrm>
          </p:grpSpPr>
          <p:sp>
            <p:nvSpPr>
              <p:cNvPr id="27" name="Rectangle 26"/>
              <p:cNvSpPr/>
              <p:nvPr/>
            </p:nvSpPr>
            <p:spPr>
              <a:xfrm>
                <a:off x="1979795" y="9589765"/>
                <a:ext cx="6187062" cy="1448333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28" name="TextBox 27"/>
              <p:cNvSpPr txBox="1"/>
              <p:nvPr/>
            </p:nvSpPr>
            <p:spPr>
              <a:xfrm>
                <a:off x="2420459" y="9875261"/>
                <a:ext cx="5305733" cy="7793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sz="2000" b="1" spc="600" dirty="0">
                    <a:latin typeface="Montserrat Light" charset="0"/>
                    <a:ea typeface="Montserrat Light" charset="0"/>
                    <a:cs typeface="Montserrat Light" charset="0"/>
                  </a:rPr>
                  <a:t>LEARN MORE</a:t>
                </a:r>
              </a:p>
            </p:txBody>
          </p:sp>
        </p:grpSp>
        <p:sp>
          <p:nvSpPr>
            <p:cNvPr id="23" name="TextBox 22"/>
            <p:cNvSpPr txBox="1"/>
            <p:nvPr/>
          </p:nvSpPr>
          <p:spPr>
            <a:xfrm>
              <a:off x="12597290" y="5165146"/>
              <a:ext cx="11397037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800" b="1" dirty="0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Baudric Chia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15124008" y="4571218"/>
              <a:ext cx="631411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spc="600" dirty="0">
                  <a:solidFill>
                    <a:schemeClr val="tx2"/>
                  </a:solidFill>
                  <a:latin typeface="Montserrat Medium" charset="0"/>
                  <a:ea typeface="Montserrat Medium" charset="0"/>
                  <a:cs typeface="Montserrat Medium" charset="0"/>
                </a:rPr>
                <a:t>PRODUCER / PROGRAMMER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4764842" y="6676849"/>
              <a:ext cx="7061930" cy="16970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2400" dirty="0">
                  <a:latin typeface="Montserrat Light" charset="0"/>
                  <a:ea typeface="Montserrat Light" charset="0"/>
                  <a:cs typeface="Montserrat Light" charset="0"/>
                </a:rPr>
                <a:t>Our Team Leader is the most important role of all. Whipping the project into place is no easy task and Baudric is the best person for it.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20967081" y="8385432"/>
              <a:ext cx="18473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/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9E3666EC-E217-7743-ADE2-D2DC517707FC}"/>
              </a:ext>
            </a:extLst>
          </p:cNvPr>
          <p:cNvSpPr txBox="1"/>
          <p:nvPr/>
        </p:nvSpPr>
        <p:spPr>
          <a:xfrm>
            <a:off x="5330825" y="12725400"/>
            <a:ext cx="17889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000000"/>
                </a:solidFill>
                <a:latin typeface="Montserrat" charset="0"/>
                <a:ea typeface="Roboto" panose="02000000000000000000" pitchFamily="2" charset="0"/>
                <a:cs typeface="Roboto" panose="02000000000000000000" pitchFamily="2" charset="0"/>
              </a:rPr>
              <a:t>Introduction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C7866FF-8637-6C45-AEEE-E3A2D1FA041B}"/>
              </a:ext>
            </a:extLst>
          </p:cNvPr>
          <p:cNvSpPr txBox="1"/>
          <p:nvPr/>
        </p:nvSpPr>
        <p:spPr>
          <a:xfrm>
            <a:off x="8010697" y="12725400"/>
            <a:ext cx="19938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Game Concept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A6B2748-C057-AA4F-9340-9FFBF35B0367}"/>
              </a:ext>
            </a:extLst>
          </p:cNvPr>
          <p:cNvSpPr txBox="1"/>
          <p:nvPr/>
        </p:nvSpPr>
        <p:spPr>
          <a:xfrm>
            <a:off x="10917310" y="12725400"/>
            <a:ext cx="19024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Core Features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E60FDC9-1647-7343-9AC9-05756C5D0739}"/>
              </a:ext>
            </a:extLst>
          </p:cNvPr>
          <p:cNvSpPr txBox="1"/>
          <p:nvPr/>
        </p:nvSpPr>
        <p:spPr>
          <a:xfrm>
            <a:off x="13732521" y="12725400"/>
            <a:ext cx="17889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Scope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9EF1848-DC0E-7E48-8F53-C03EC44B459B}"/>
              </a:ext>
            </a:extLst>
          </p:cNvPr>
          <p:cNvSpPr txBox="1"/>
          <p:nvPr/>
        </p:nvSpPr>
        <p:spPr>
          <a:xfrm>
            <a:off x="16434210" y="12725400"/>
            <a:ext cx="21964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Potential Issues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5E51C37-BF55-C046-A6FD-0BB93AF19B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4864" y="4876800"/>
            <a:ext cx="5454792" cy="4920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7096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/>
          <p:cNvGrpSpPr/>
          <p:nvPr/>
        </p:nvGrpSpPr>
        <p:grpSpPr>
          <a:xfrm>
            <a:off x="12597290" y="4571218"/>
            <a:ext cx="11397037" cy="4573565"/>
            <a:chOff x="395837" y="7789207"/>
            <a:chExt cx="11397037" cy="4573565"/>
          </a:xfrm>
        </p:grpSpPr>
        <p:grpSp>
          <p:nvGrpSpPr>
            <p:cNvPr id="22" name="Group 21"/>
            <p:cNvGrpSpPr/>
            <p:nvPr/>
          </p:nvGrpSpPr>
          <p:grpSpPr>
            <a:xfrm>
              <a:off x="4087280" y="11430000"/>
              <a:ext cx="3984666" cy="932772"/>
              <a:chOff x="1979795" y="8881079"/>
              <a:chExt cx="6187062" cy="1448333"/>
            </a:xfrm>
          </p:grpSpPr>
          <p:sp>
            <p:nvSpPr>
              <p:cNvPr id="27" name="Rectangle 26"/>
              <p:cNvSpPr/>
              <p:nvPr/>
            </p:nvSpPr>
            <p:spPr>
              <a:xfrm>
                <a:off x="1979795" y="8881079"/>
                <a:ext cx="6187062" cy="1448333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28" name="TextBox 27"/>
              <p:cNvSpPr txBox="1"/>
              <p:nvPr/>
            </p:nvSpPr>
            <p:spPr>
              <a:xfrm>
                <a:off x="2420459" y="9166574"/>
                <a:ext cx="5305733" cy="7793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sz="2000" b="1" spc="600" dirty="0">
                    <a:latin typeface="Montserrat Light" charset="0"/>
                    <a:ea typeface="Montserrat Light" charset="0"/>
                    <a:cs typeface="Montserrat Light" charset="0"/>
                  </a:rPr>
                  <a:t>LEARN MORE</a:t>
                </a:r>
              </a:p>
            </p:txBody>
          </p:sp>
        </p:grpSp>
        <p:sp>
          <p:nvSpPr>
            <p:cNvPr id="23" name="TextBox 22"/>
            <p:cNvSpPr txBox="1"/>
            <p:nvPr/>
          </p:nvSpPr>
          <p:spPr>
            <a:xfrm>
              <a:off x="395837" y="8383135"/>
              <a:ext cx="11397037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800" b="1" dirty="0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Wen </a:t>
              </a:r>
              <a:r>
                <a:rPr lang="en-US" sz="8800" b="1" dirty="0" err="1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Jin</a:t>
              </a:r>
              <a:endParaRPr lang="en-US" sz="8800" b="1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000824" y="7789207"/>
              <a:ext cx="618706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spc="600" dirty="0">
                  <a:solidFill>
                    <a:schemeClr val="tx2"/>
                  </a:solidFill>
                  <a:latin typeface="Montserrat Medium" charset="0"/>
                  <a:ea typeface="Montserrat Medium" charset="0"/>
                  <a:cs typeface="Montserrat Medium" charset="0"/>
                </a:rPr>
                <a:t>PHYSICS PROGRAMMER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563389" y="9894838"/>
              <a:ext cx="7061930" cy="11430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2400" dirty="0">
                  <a:latin typeface="Montserrat Light" charset="0"/>
                  <a:ea typeface="Montserrat Light" charset="0"/>
                  <a:cs typeface="Montserrat Light" charset="0"/>
                </a:rPr>
                <a:t>Brilliant programmer and great at creating solutions. Wen </a:t>
              </a:r>
              <a:r>
                <a:rPr lang="en-US" sz="2400" dirty="0" err="1">
                  <a:latin typeface="Montserrat Light" charset="0"/>
                  <a:ea typeface="Montserrat Light" charset="0"/>
                  <a:cs typeface="Montserrat Light" charset="0"/>
                </a:rPr>
                <a:t>Jin</a:t>
              </a:r>
              <a:r>
                <a:rPr lang="en-US" sz="2400" dirty="0">
                  <a:latin typeface="Montserrat Light" charset="0"/>
                  <a:ea typeface="Montserrat Light" charset="0"/>
                  <a:cs typeface="Montserrat Light" charset="0"/>
                </a:rPr>
                <a:t> is set to build the math and physics library.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8765628" y="11603421"/>
              <a:ext cx="18473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0ECFAF28-A723-184A-A0A2-E4EFD4378249}"/>
              </a:ext>
            </a:extLst>
          </p:cNvPr>
          <p:cNvSpPr txBox="1"/>
          <p:nvPr/>
        </p:nvSpPr>
        <p:spPr>
          <a:xfrm>
            <a:off x="5330825" y="12725400"/>
            <a:ext cx="17889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000000"/>
                </a:solidFill>
                <a:latin typeface="Montserrat" charset="0"/>
                <a:ea typeface="Roboto" panose="02000000000000000000" pitchFamily="2" charset="0"/>
                <a:cs typeface="Roboto" panose="02000000000000000000" pitchFamily="2" charset="0"/>
              </a:rPr>
              <a:t>Introduction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D272C79-018F-754D-B2F3-479452378FD7}"/>
              </a:ext>
            </a:extLst>
          </p:cNvPr>
          <p:cNvSpPr txBox="1"/>
          <p:nvPr/>
        </p:nvSpPr>
        <p:spPr>
          <a:xfrm>
            <a:off x="8010697" y="12725400"/>
            <a:ext cx="19938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Game Concept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CB21D87-95C4-2843-A5A5-DBD5B58004AE}"/>
              </a:ext>
            </a:extLst>
          </p:cNvPr>
          <p:cNvSpPr txBox="1"/>
          <p:nvPr/>
        </p:nvSpPr>
        <p:spPr>
          <a:xfrm>
            <a:off x="10917310" y="12725400"/>
            <a:ext cx="19024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Core Features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9794E04-E9A4-D343-9B35-6CCA561FD635}"/>
              </a:ext>
            </a:extLst>
          </p:cNvPr>
          <p:cNvSpPr txBox="1"/>
          <p:nvPr/>
        </p:nvSpPr>
        <p:spPr>
          <a:xfrm>
            <a:off x="13732521" y="12725400"/>
            <a:ext cx="17889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Scope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C31153E-3FDF-0342-82F4-EC07E620393E}"/>
              </a:ext>
            </a:extLst>
          </p:cNvPr>
          <p:cNvSpPr txBox="1"/>
          <p:nvPr/>
        </p:nvSpPr>
        <p:spPr>
          <a:xfrm>
            <a:off x="16434210" y="12725400"/>
            <a:ext cx="21964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Potential Issues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9733ACE-BCA8-D34C-8FDE-B79F5B34E7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3025" y="5257800"/>
            <a:ext cx="5347854" cy="3825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35757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9E6F275C-89C6-7247-8FA1-BE73AC0E1949}"/>
              </a:ext>
            </a:extLst>
          </p:cNvPr>
          <p:cNvGrpSpPr/>
          <p:nvPr/>
        </p:nvGrpSpPr>
        <p:grpSpPr>
          <a:xfrm>
            <a:off x="334588" y="4571218"/>
            <a:ext cx="11397037" cy="4573565"/>
            <a:chOff x="12597290" y="4571218"/>
            <a:chExt cx="11397037" cy="4573565"/>
          </a:xfrm>
        </p:grpSpPr>
        <p:grpSp>
          <p:nvGrpSpPr>
            <p:cNvPr id="22" name="Group 21"/>
            <p:cNvGrpSpPr/>
            <p:nvPr/>
          </p:nvGrpSpPr>
          <p:grpSpPr>
            <a:xfrm>
              <a:off x="16288733" y="8212011"/>
              <a:ext cx="3984666" cy="932772"/>
              <a:chOff x="1979795" y="8881079"/>
              <a:chExt cx="6187062" cy="1448333"/>
            </a:xfrm>
          </p:grpSpPr>
          <p:sp>
            <p:nvSpPr>
              <p:cNvPr id="27" name="Rectangle 26"/>
              <p:cNvSpPr/>
              <p:nvPr/>
            </p:nvSpPr>
            <p:spPr>
              <a:xfrm>
                <a:off x="1979795" y="8881079"/>
                <a:ext cx="6187062" cy="1448333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28" name="TextBox 27"/>
              <p:cNvSpPr txBox="1"/>
              <p:nvPr/>
            </p:nvSpPr>
            <p:spPr>
              <a:xfrm>
                <a:off x="2420459" y="9166574"/>
                <a:ext cx="5305733" cy="7793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sz="2000" b="1" spc="600" dirty="0">
                    <a:latin typeface="Montserrat Light" charset="0"/>
                    <a:ea typeface="Montserrat Light" charset="0"/>
                    <a:cs typeface="Montserrat Light" charset="0"/>
                  </a:rPr>
                  <a:t>LEARN MORE</a:t>
                </a:r>
              </a:p>
            </p:txBody>
          </p:sp>
        </p:grpSp>
        <p:sp>
          <p:nvSpPr>
            <p:cNvPr id="23" name="TextBox 22"/>
            <p:cNvSpPr txBox="1"/>
            <p:nvPr/>
          </p:nvSpPr>
          <p:spPr>
            <a:xfrm>
              <a:off x="12597290" y="5165146"/>
              <a:ext cx="11397037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800" b="1" dirty="0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Kenneth Ong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14607874" y="4571218"/>
              <a:ext cx="734638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spc="600" dirty="0">
                  <a:solidFill>
                    <a:schemeClr val="tx2"/>
                  </a:solidFill>
                  <a:latin typeface="Montserrat Medium" charset="0"/>
                  <a:ea typeface="Montserrat Medium" charset="0"/>
                  <a:cs typeface="Montserrat Medium" charset="0"/>
                </a:rPr>
                <a:t>PROGRAMMER / STORYWRITTER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4764842" y="6676849"/>
              <a:ext cx="7061930" cy="11378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2400" dirty="0">
                  <a:latin typeface="Montserrat Light" charset="0"/>
                  <a:ea typeface="Montserrat Light" charset="0"/>
                  <a:cs typeface="Montserrat Light" charset="0"/>
                </a:rPr>
                <a:t>Entrepreneurial activities differ substantially depending on the type of organization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20967081" y="8385432"/>
              <a:ext cx="18473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444A2B3B-1165-DF4C-BF64-E707B8AE5A94}"/>
              </a:ext>
            </a:extLst>
          </p:cNvPr>
          <p:cNvSpPr txBox="1"/>
          <p:nvPr/>
        </p:nvSpPr>
        <p:spPr>
          <a:xfrm>
            <a:off x="5330825" y="12725400"/>
            <a:ext cx="17889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000000"/>
                </a:solidFill>
                <a:latin typeface="Montserrat" charset="0"/>
                <a:ea typeface="Roboto" panose="02000000000000000000" pitchFamily="2" charset="0"/>
                <a:cs typeface="Roboto" panose="02000000000000000000" pitchFamily="2" charset="0"/>
              </a:rPr>
              <a:t>Introduction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1E7AE94-79CC-F24C-85A3-2C1B04A998B3}"/>
              </a:ext>
            </a:extLst>
          </p:cNvPr>
          <p:cNvSpPr txBox="1"/>
          <p:nvPr/>
        </p:nvSpPr>
        <p:spPr>
          <a:xfrm>
            <a:off x="8010697" y="12725400"/>
            <a:ext cx="19938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Game Concept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0C6E010-E3F1-334E-926E-4280BDE3FBB6}"/>
              </a:ext>
            </a:extLst>
          </p:cNvPr>
          <p:cNvSpPr txBox="1"/>
          <p:nvPr/>
        </p:nvSpPr>
        <p:spPr>
          <a:xfrm>
            <a:off x="10917310" y="12725400"/>
            <a:ext cx="19024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Core Features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B4CE991-72FA-6F4B-81EE-5DC7A758EED2}"/>
              </a:ext>
            </a:extLst>
          </p:cNvPr>
          <p:cNvSpPr txBox="1"/>
          <p:nvPr/>
        </p:nvSpPr>
        <p:spPr>
          <a:xfrm>
            <a:off x="13732521" y="12725400"/>
            <a:ext cx="17889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Scope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9158802-792F-2D44-ACC1-9AD8A746ED8D}"/>
              </a:ext>
            </a:extLst>
          </p:cNvPr>
          <p:cNvSpPr txBox="1"/>
          <p:nvPr/>
        </p:nvSpPr>
        <p:spPr>
          <a:xfrm>
            <a:off x="16434210" y="12725400"/>
            <a:ext cx="21964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Potential Issues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C4DAA7A-986E-124D-9321-72735A73AF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90025" y="4413553"/>
            <a:ext cx="5688369" cy="5664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2936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/>
          <p:cNvGrpSpPr/>
          <p:nvPr/>
        </p:nvGrpSpPr>
        <p:grpSpPr>
          <a:xfrm>
            <a:off x="12597290" y="4571218"/>
            <a:ext cx="11397037" cy="4573565"/>
            <a:chOff x="395837" y="7789207"/>
            <a:chExt cx="11397037" cy="4573565"/>
          </a:xfrm>
        </p:grpSpPr>
        <p:grpSp>
          <p:nvGrpSpPr>
            <p:cNvPr id="22" name="Group 21"/>
            <p:cNvGrpSpPr/>
            <p:nvPr/>
          </p:nvGrpSpPr>
          <p:grpSpPr>
            <a:xfrm>
              <a:off x="4087280" y="11430000"/>
              <a:ext cx="3984666" cy="932772"/>
              <a:chOff x="1979795" y="8881079"/>
              <a:chExt cx="6187062" cy="1448333"/>
            </a:xfrm>
          </p:grpSpPr>
          <p:sp>
            <p:nvSpPr>
              <p:cNvPr id="27" name="Rectangle 26"/>
              <p:cNvSpPr/>
              <p:nvPr/>
            </p:nvSpPr>
            <p:spPr>
              <a:xfrm>
                <a:off x="1979795" y="8881079"/>
                <a:ext cx="6187062" cy="1448333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28" name="TextBox 27"/>
              <p:cNvSpPr txBox="1"/>
              <p:nvPr/>
            </p:nvSpPr>
            <p:spPr>
              <a:xfrm>
                <a:off x="2420459" y="9166574"/>
                <a:ext cx="5305733" cy="7793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sz="2000" b="1" spc="600" dirty="0">
                    <a:latin typeface="Montserrat Light" charset="0"/>
                    <a:ea typeface="Montserrat Light" charset="0"/>
                    <a:cs typeface="Montserrat Light" charset="0"/>
                  </a:rPr>
                  <a:t>LEARN MORE</a:t>
                </a:r>
              </a:p>
            </p:txBody>
          </p:sp>
        </p:grpSp>
        <p:sp>
          <p:nvSpPr>
            <p:cNvPr id="23" name="TextBox 22"/>
            <p:cNvSpPr txBox="1"/>
            <p:nvPr/>
          </p:nvSpPr>
          <p:spPr>
            <a:xfrm>
              <a:off x="395837" y="8383135"/>
              <a:ext cx="11397037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800" b="1" dirty="0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Jun Hao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000824" y="7789207"/>
              <a:ext cx="618706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spc="600" dirty="0">
                  <a:solidFill>
                    <a:schemeClr val="tx2"/>
                  </a:solidFill>
                  <a:latin typeface="Montserrat Medium" charset="0"/>
                  <a:ea typeface="Montserrat Medium" charset="0"/>
                  <a:cs typeface="Montserrat Medium" charset="0"/>
                </a:rPr>
                <a:t>LEVEL DESIGNER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563389" y="9894838"/>
              <a:ext cx="7061930" cy="11430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2400" dirty="0">
                  <a:latin typeface="Montserrat Light" charset="0"/>
                  <a:ea typeface="Montserrat Light" charset="0"/>
                  <a:cs typeface="Montserrat Light" charset="0"/>
                </a:rPr>
                <a:t>Creating the level design is no simple task, especially for a game like “ Who’s that mochi. “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8765628" y="11603421"/>
              <a:ext cx="18473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055F962D-69C0-C84B-A1C2-F07A97E8B87B}"/>
              </a:ext>
            </a:extLst>
          </p:cNvPr>
          <p:cNvSpPr txBox="1"/>
          <p:nvPr/>
        </p:nvSpPr>
        <p:spPr>
          <a:xfrm>
            <a:off x="5330825" y="12725400"/>
            <a:ext cx="17889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000000"/>
                </a:solidFill>
                <a:latin typeface="Montserrat" charset="0"/>
                <a:ea typeface="Roboto" panose="02000000000000000000" pitchFamily="2" charset="0"/>
                <a:cs typeface="Roboto" panose="02000000000000000000" pitchFamily="2" charset="0"/>
              </a:rPr>
              <a:t>Introduction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DD0923F-D7AC-EA4E-926E-BEDB039FFAC0}"/>
              </a:ext>
            </a:extLst>
          </p:cNvPr>
          <p:cNvSpPr txBox="1"/>
          <p:nvPr/>
        </p:nvSpPr>
        <p:spPr>
          <a:xfrm>
            <a:off x="8010697" y="12725400"/>
            <a:ext cx="19938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Game Concept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83495FD-95D8-4442-AA3B-3EC621B946F5}"/>
              </a:ext>
            </a:extLst>
          </p:cNvPr>
          <p:cNvSpPr txBox="1"/>
          <p:nvPr/>
        </p:nvSpPr>
        <p:spPr>
          <a:xfrm>
            <a:off x="10917310" y="12725400"/>
            <a:ext cx="19024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Core Features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5227040-05E0-4D45-A006-3E7C5C76D07F}"/>
              </a:ext>
            </a:extLst>
          </p:cNvPr>
          <p:cNvSpPr txBox="1"/>
          <p:nvPr/>
        </p:nvSpPr>
        <p:spPr>
          <a:xfrm>
            <a:off x="13732521" y="12725400"/>
            <a:ext cx="17889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Scope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75D7026-EC1D-1247-844A-285E4A1361F4}"/>
              </a:ext>
            </a:extLst>
          </p:cNvPr>
          <p:cNvSpPr txBox="1"/>
          <p:nvPr/>
        </p:nvSpPr>
        <p:spPr>
          <a:xfrm>
            <a:off x="16434210" y="12725400"/>
            <a:ext cx="21964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Potential Issues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6ABA7E8-C176-9C45-88DD-1BF2874B2B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6485" y="4046460"/>
            <a:ext cx="5459300" cy="5623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8435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924280" y="5042119"/>
            <a:ext cx="176802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Game concept</a:t>
            </a:r>
          </a:p>
          <a:p>
            <a:r>
              <a:rPr lang="en-US" sz="7200" b="1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In a nutshell.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924281" y="4580454"/>
            <a:ext cx="61870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pc="600" dirty="0">
                <a:solidFill>
                  <a:schemeClr val="tx2"/>
                </a:solidFill>
                <a:latin typeface="Montserrat Medium" charset="0"/>
                <a:ea typeface="Montserrat Medium" charset="0"/>
                <a:cs typeface="Montserrat Medium" charset="0"/>
              </a:rPr>
              <a:t>mochi</a:t>
            </a:r>
          </a:p>
        </p:txBody>
      </p:sp>
    </p:spTree>
    <p:extLst>
      <p:ext uri="{BB962C8B-B14F-4D97-AF65-F5344CB8AC3E}">
        <p14:creationId xmlns:p14="http://schemas.microsoft.com/office/powerpoint/2010/main" val="29518621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901825" y="5796171"/>
            <a:ext cx="1211580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accent1"/>
                </a:solidFill>
                <a:latin typeface="Montserrat ExtraBold" pitchFamily="2" charset="77"/>
                <a:ea typeface="Lato Light" charset="0"/>
                <a:cs typeface="Lato Light" charset="0"/>
              </a:rPr>
              <a:t>“Who’s that mochi” </a:t>
            </a:r>
            <a:r>
              <a:rPr lang="en-US" sz="4400" dirty="0">
                <a:solidFill>
                  <a:schemeClr val="accent1"/>
                </a:solidFill>
                <a:latin typeface="Montserrat Medium" pitchFamily="2" charset="77"/>
                <a:ea typeface="Lato Light" charset="0"/>
                <a:cs typeface="Lato Light" charset="0"/>
              </a:rPr>
              <a:t>is a game where you experience the life of a mochi as an </a:t>
            </a:r>
            <a:r>
              <a:rPr lang="en-US" sz="4400" b="1" dirty="0">
                <a:solidFill>
                  <a:schemeClr val="accent1"/>
                </a:solidFill>
                <a:latin typeface="Montserrat ExtraBold" pitchFamily="2" charset="77"/>
                <a:ea typeface="Lato Light" charset="0"/>
                <a:cs typeface="Lato Light" charset="0"/>
              </a:rPr>
              <a:t>escapee</a:t>
            </a:r>
            <a:r>
              <a:rPr lang="en-US" sz="4400" dirty="0">
                <a:solidFill>
                  <a:schemeClr val="accent1"/>
                </a:solidFill>
                <a:latin typeface="Montserrat Medium" pitchFamily="2" charset="77"/>
                <a:ea typeface="Lato Light" charset="0"/>
                <a:cs typeface="Lato Light" charset="0"/>
              </a:rPr>
              <a:t> through a </a:t>
            </a:r>
            <a:r>
              <a:rPr lang="en-US" sz="4400" b="1" dirty="0">
                <a:solidFill>
                  <a:schemeClr val="accent1"/>
                </a:solidFill>
                <a:latin typeface="Montserrat ExtraBold" pitchFamily="2" charset="77"/>
                <a:ea typeface="Lato Light" charset="0"/>
                <a:cs typeface="Lato Light" charset="0"/>
              </a:rPr>
              <a:t>maze puzzle set in an underground dungeon.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B680E2-6883-8C44-84E9-1D102E3EABE7}"/>
              </a:ext>
            </a:extLst>
          </p:cNvPr>
          <p:cNvSpPr txBox="1"/>
          <p:nvPr/>
        </p:nvSpPr>
        <p:spPr>
          <a:xfrm>
            <a:off x="1901825" y="4953000"/>
            <a:ext cx="61870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pc="600" dirty="0">
                <a:solidFill>
                  <a:schemeClr val="tx2"/>
                </a:solidFill>
                <a:latin typeface="Montserrat Medium" charset="0"/>
                <a:ea typeface="Montserrat Medium" charset="0"/>
                <a:cs typeface="Montserrat Medium" charset="0"/>
              </a:rPr>
              <a:t>GAME CONCEPT SYNOPSIS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B63FC8-641A-F740-9291-C675CA8BAE82}"/>
              </a:ext>
            </a:extLst>
          </p:cNvPr>
          <p:cNvSpPr txBox="1"/>
          <p:nvPr/>
        </p:nvSpPr>
        <p:spPr>
          <a:xfrm>
            <a:off x="5330825" y="12725400"/>
            <a:ext cx="17889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" charset="0"/>
                <a:ea typeface="Roboto" panose="02000000000000000000" pitchFamily="2" charset="0"/>
                <a:cs typeface="Roboto" panose="02000000000000000000" pitchFamily="2" charset="0"/>
              </a:rPr>
              <a:t>Introduction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F7425C-ACE1-1240-B0CA-0A0A1F46D838}"/>
              </a:ext>
            </a:extLst>
          </p:cNvPr>
          <p:cNvSpPr txBox="1"/>
          <p:nvPr/>
        </p:nvSpPr>
        <p:spPr>
          <a:xfrm>
            <a:off x="8010697" y="12725400"/>
            <a:ext cx="19938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chemeClr val="tx2"/>
                </a:solidFill>
                <a:latin typeface="Montserrat ExtraBold" pitchFamily="2" charset="77"/>
                <a:ea typeface="Roboto" panose="02000000000000000000" pitchFamily="2" charset="0"/>
                <a:cs typeface="Roboto" panose="02000000000000000000" pitchFamily="2" charset="0"/>
              </a:rPr>
              <a:t>Game Concept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425AB8F-92C4-3240-8558-EC92D9283229}"/>
              </a:ext>
            </a:extLst>
          </p:cNvPr>
          <p:cNvSpPr txBox="1"/>
          <p:nvPr/>
        </p:nvSpPr>
        <p:spPr>
          <a:xfrm>
            <a:off x="10917310" y="12725400"/>
            <a:ext cx="19024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Core Features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BF9F7A-596A-EF4E-90D3-0EC7915A1E8E}"/>
              </a:ext>
            </a:extLst>
          </p:cNvPr>
          <p:cNvSpPr txBox="1"/>
          <p:nvPr/>
        </p:nvSpPr>
        <p:spPr>
          <a:xfrm>
            <a:off x="13732521" y="12725400"/>
            <a:ext cx="17889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Scope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DEE62D0-1B51-504F-83F1-F5BABE44F2A4}"/>
              </a:ext>
            </a:extLst>
          </p:cNvPr>
          <p:cNvSpPr txBox="1"/>
          <p:nvPr/>
        </p:nvSpPr>
        <p:spPr>
          <a:xfrm>
            <a:off x="16434210" y="12725400"/>
            <a:ext cx="21964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ontserrat Medium" pitchFamily="2" charset="77"/>
                <a:ea typeface="Roboto" panose="02000000000000000000" pitchFamily="2" charset="0"/>
                <a:cs typeface="Roboto" panose="02000000000000000000" pitchFamily="2" charset="0"/>
              </a:rPr>
              <a:t>Potential Issues</a:t>
            </a:r>
          </a:p>
        </p:txBody>
      </p:sp>
    </p:spTree>
    <p:extLst>
      <p:ext uri="{BB962C8B-B14F-4D97-AF65-F5344CB8AC3E}">
        <p14:creationId xmlns:p14="http://schemas.microsoft.com/office/powerpoint/2010/main" val="591541699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Theme">
  <a:themeElements>
    <a:clrScheme name="Simple GP">
      <a:dk1>
        <a:srgbClr val="7F7F7F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8FA2AA"/>
      </a:accent2>
      <a:accent3>
        <a:srgbClr val="545557"/>
      </a:accent3>
      <a:accent4>
        <a:srgbClr val="91969B"/>
      </a:accent4>
      <a:accent5>
        <a:srgbClr val="4B5050"/>
      </a:accent5>
      <a:accent6>
        <a:srgbClr val="91969B"/>
      </a:accent6>
      <a:hlink>
        <a:srgbClr val="4B5050"/>
      </a:hlink>
      <a:folHlink>
        <a:srgbClr val="19BB9B"/>
      </a:folHlink>
    </a:clrScheme>
    <a:fontScheme name="Custom 1">
      <a:majorFont>
        <a:latin typeface="Lato"/>
        <a:ea typeface=""/>
        <a:cs typeface=""/>
      </a:majorFont>
      <a:minorFont>
        <a:latin typeface="Lat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85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37419</TotalTime>
  <Words>959</Words>
  <Application>Microsoft Macintosh PowerPoint</Application>
  <PresentationFormat>Custom</PresentationFormat>
  <Paragraphs>342</Paragraphs>
  <Slides>37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50" baseType="lpstr">
      <vt:lpstr>Lato Light</vt:lpstr>
      <vt:lpstr>Montserrat Light</vt:lpstr>
      <vt:lpstr>STHupo</vt:lpstr>
      <vt:lpstr>Arial</vt:lpstr>
      <vt:lpstr>Calibri Light</vt:lpstr>
      <vt:lpstr>Gill Sans</vt:lpstr>
      <vt:lpstr>Montserrat</vt:lpstr>
      <vt:lpstr>Montserrat ExtraBold</vt:lpstr>
      <vt:lpstr>Montserrat Hairline</vt:lpstr>
      <vt:lpstr>Montserrat Medium</vt:lpstr>
      <vt:lpstr>Montserrat SemiBold</vt:lpstr>
      <vt:lpstr>Roboto</vt:lpstr>
      <vt:lpstr>Default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>Awesome PPT</Manager>
  <Company>Awesome PPT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Awesome PPT</dc:title>
  <dc:subject>Awesome PPT</dc:subject>
  <dc:creator>Awesome PPT</dc:creator>
  <cp:keywords>Awesome PPT</cp:keywords>
  <dc:description>Awesome PPT</dc:description>
  <cp:lastModifiedBy>Redmond</cp:lastModifiedBy>
  <cp:revision>6345</cp:revision>
  <cp:lastPrinted>2018-10-22T04:17:31Z</cp:lastPrinted>
  <dcterms:created xsi:type="dcterms:W3CDTF">2014-11-12T21:47:38Z</dcterms:created>
  <dcterms:modified xsi:type="dcterms:W3CDTF">2018-10-22T12:32:32Z</dcterms:modified>
  <cp:category>Awesome PPT</cp:category>
</cp:coreProperties>
</file>